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56" r:id="rId2"/>
    <p:sldId id="258" r:id="rId3"/>
    <p:sldId id="342" r:id="rId4"/>
    <p:sldId id="301" r:id="rId5"/>
    <p:sldId id="304" r:id="rId6"/>
    <p:sldId id="305" r:id="rId7"/>
    <p:sldId id="338" r:id="rId8"/>
    <p:sldId id="263" r:id="rId9"/>
    <p:sldId id="260" r:id="rId10"/>
    <p:sldId id="262" r:id="rId11"/>
    <p:sldId id="307" r:id="rId12"/>
    <p:sldId id="308" r:id="rId13"/>
    <p:sldId id="309" r:id="rId14"/>
    <p:sldId id="265" r:id="rId15"/>
    <p:sldId id="287" r:id="rId16"/>
    <p:sldId id="290" r:id="rId17"/>
    <p:sldId id="272" r:id="rId18"/>
    <p:sldId id="273" r:id="rId19"/>
    <p:sldId id="276" r:id="rId20"/>
    <p:sldId id="319" r:id="rId21"/>
    <p:sldId id="320" r:id="rId22"/>
    <p:sldId id="337" r:id="rId23"/>
    <p:sldId id="321" r:id="rId24"/>
    <p:sldId id="278" r:id="rId25"/>
    <p:sldId id="279" r:id="rId26"/>
    <p:sldId id="283" r:id="rId27"/>
    <p:sldId id="284" r:id="rId28"/>
    <p:sldId id="285" r:id="rId29"/>
    <p:sldId id="286" r:id="rId3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FF00"/>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73"/>
    <p:restoredTop sz="81818"/>
  </p:normalViewPr>
  <p:slideViewPr>
    <p:cSldViewPr showGuides="1">
      <p:cViewPr varScale="1">
        <p:scale>
          <a:sx n="92" d="100"/>
          <a:sy n="92" d="100"/>
        </p:scale>
        <p:origin x="-218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8371" name="Rectangle 3"/>
          <p:cNvSpPr>
            <a:spLocks noGrp="1" noChangeArrowheads="1"/>
          </p:cNvSpPr>
          <p:nvPr>
            <p:ph type="dt" sz="quarter"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8372" name="Rectangle 4"/>
          <p:cNvSpPr>
            <a:spLocks noGrp="1" noChangeArrowheads="1"/>
          </p:cNvSpPr>
          <p:nvPr>
            <p:ph type="ftr" sz="quarter" idx="2"/>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8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hangingPunct="1"/>
            <a:fld id="{9A0DB2DC-4C9A-4742-B13C-FB6460FD3503}" type="slidenum">
              <a:rPr lang="en-US" altLang="zh-CN" sz="1200" dirty="0"/>
              <a:pPr lvl="0" algn="r" eaLnBrk="1" hangingPunct="1"/>
              <a:t>‹#›</a:t>
            </a:fld>
            <a:endParaRPr lang="en-US" altLang="zh-CN"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p>
            <a:pPr lvl="0" algn="r" eaLnBrk="1" hangingPunct="1"/>
            <a:fld id="{9A0DB2DC-4C9A-4742-B13C-FB6460FD3503}" type="slidenum">
              <a:rPr lang="zh-CN" altLang="en-US" sz="1200" dirty="0"/>
              <a:pPr lvl="0" algn="r" eaLnBrk="1" hangingPunct="1"/>
              <a:t>‹#›</a:t>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txBox="1">
            <a:spLocks noGrp="1"/>
          </p:cNvSpPr>
          <p:nvPr>
            <p:ph type="sldNum" sz="quarter"/>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pPr lvl="0" algn="r" eaLnBrk="1" hangingPunct="1"/>
              <a:t>11</a:t>
            </a:fld>
            <a:endParaRPr lang="en-US" altLang="zh-CN" sz="1200" dirty="0"/>
          </a:p>
        </p:txBody>
      </p:sp>
      <p:sp>
        <p:nvSpPr>
          <p:cNvPr id="64515" name="Rectangle 2"/>
          <p:cNvSpPr>
            <a:spLocks noGrp="1" noRot="1" noChangeAspect="1" noTextEdit="1"/>
          </p:cNvSpPr>
          <p:nvPr>
            <p:ph type="sldImg"/>
          </p:nvPr>
        </p:nvSpPr>
        <p:spPr>
          <a:xfrm>
            <a:off x="1144588" y="685800"/>
            <a:ext cx="4572000" cy="3429000"/>
          </a:xfrm>
          <a:ln>
            <a:solidFill>
              <a:srgbClr val="000000">
                <a:alpha val="100000"/>
              </a:srgbClr>
            </a:solidFill>
            <a:miter lim="800000"/>
          </a:ln>
        </p:spPr>
      </p:sp>
      <p:sp>
        <p:nvSpPr>
          <p:cNvPr id="64516" name="Rectangle 3"/>
          <p:cNvSpPr>
            <a:spLocks noGrp="1"/>
          </p:cNvSpPr>
          <p:nvPr>
            <p:ph type="body"/>
          </p:nvPr>
        </p:nvSpPr>
        <p:spPr>
          <a:xfrm>
            <a:off x="914400" y="4343400"/>
            <a:ext cx="5029200" cy="4114800"/>
          </a:xfrm>
          <a:noFill/>
          <a:ln>
            <a:noFill/>
          </a:ln>
        </p:spPr>
        <p:txBody>
          <a:bodyPr wrap="square" lIns="88605" tIns="44302" rIns="88605" bIns="44302" anchor="t"/>
          <a:lstStyle/>
          <a:p>
            <a:pPr lvl="0" eaLnBrk="1" hangingPunct="1">
              <a:spcBef>
                <a:spcPct val="0"/>
              </a:spcBef>
            </a:pPr>
            <a:r>
              <a:rPr lang="en-US" altLang="zh-TW" b="1" i="1" dirty="0">
                <a:latin typeface="Times-BoldItalic"/>
                <a:ea typeface="PMingLiU" panose="02020500000000000000" pitchFamily="18" charset="-120"/>
              </a:rPr>
              <a:t>Mycobacterium tuberculosis</a:t>
            </a:r>
            <a:endParaRPr lang="en-US" altLang="zh-TW" dirty="0">
              <a:ea typeface="PMingLiU" panose="02020500000000000000" pitchFamily="18" charset="-120"/>
            </a:endParaRPr>
          </a:p>
          <a:p>
            <a:pPr lvl="0" eaLnBrk="1" hangingPunct="1">
              <a:spcBef>
                <a:spcPct val="0"/>
              </a:spcBef>
            </a:pPr>
            <a:r>
              <a:rPr lang="en-US" altLang="zh-TW" b="1" dirty="0">
                <a:latin typeface="Times-Bold"/>
                <a:ea typeface="PMingLiU" panose="02020500000000000000" pitchFamily="18" charset="-120"/>
              </a:rPr>
              <a:t>…is spread through the air from person to person via</a:t>
            </a:r>
            <a:endParaRPr lang="en-US" altLang="zh-TW" dirty="0">
              <a:ea typeface="PMingLiU" panose="02020500000000000000" pitchFamily="18" charset="-120"/>
            </a:endParaRPr>
          </a:p>
          <a:p>
            <a:pPr lvl="0" eaLnBrk="1" hangingPunct="1">
              <a:spcBef>
                <a:spcPct val="0"/>
              </a:spcBef>
            </a:pPr>
            <a:r>
              <a:rPr lang="en-US" altLang="zh-TW" b="1" dirty="0">
                <a:latin typeface="Times-Bold"/>
                <a:ea typeface="PMingLiU" panose="02020500000000000000" pitchFamily="18" charset="-120"/>
              </a:rPr>
              <a:t>coughing, sneezing, and even singing and speaking.</a:t>
            </a:r>
            <a:endParaRPr lang="en-US" altLang="zh-TW" dirty="0">
              <a:ea typeface="PMingLiU" panose="02020500000000000000" pitchFamily="18" charset="-120"/>
            </a:endParaRPr>
          </a:p>
          <a:p>
            <a:pPr lvl="0" eaLnBrk="1" hangingPunct="1">
              <a:spcBef>
                <a:spcPct val="0"/>
              </a:spcBef>
            </a:pPr>
            <a:r>
              <a:rPr lang="en-US" altLang="zh-TW" dirty="0">
                <a:latin typeface="Times-Roman"/>
                <a:ea typeface="PMingLiU" panose="02020500000000000000" pitchFamily="18" charset="-120"/>
              </a:rPr>
              <a:t> </a:t>
            </a:r>
            <a:endParaRPr lang="en-US" altLang="zh-TW" dirty="0">
              <a:ea typeface="PMingLiU" panose="02020500000000000000" pitchFamily="18" charset="-120"/>
            </a:endParaRPr>
          </a:p>
          <a:p>
            <a:pPr lvl="0" eaLnBrk="1" hangingPunct="1">
              <a:spcBef>
                <a:spcPct val="0"/>
              </a:spcBef>
            </a:pPr>
            <a:r>
              <a:rPr lang="en-US" altLang="zh-TW" dirty="0">
                <a:ea typeface="PMingLiU" panose="02020500000000000000" pitchFamily="18" charset="-120"/>
              </a:rPr>
              <a:t>Tiny invisible droplets dry quickly to form droplet nuclei that</a:t>
            </a:r>
          </a:p>
          <a:p>
            <a:pPr lvl="0" eaLnBrk="1" hangingPunct="1">
              <a:spcBef>
                <a:spcPct val="0"/>
              </a:spcBef>
            </a:pPr>
            <a:r>
              <a:rPr lang="en-US" altLang="zh-TW" dirty="0">
                <a:ea typeface="PMingLiU" panose="02020500000000000000" pitchFamily="18" charset="-120"/>
              </a:rPr>
              <a:t>are less than 5 microns in diameter. They can contain disease</a:t>
            </a:r>
          </a:p>
          <a:p>
            <a:pPr lvl="0" eaLnBrk="1" hangingPunct="1">
              <a:spcBef>
                <a:spcPct val="0"/>
              </a:spcBef>
            </a:pPr>
            <a:r>
              <a:rPr lang="en-US" altLang="zh-TW" dirty="0">
                <a:ea typeface="PMingLiU" panose="02020500000000000000" pitchFamily="18" charset="-120"/>
              </a:rPr>
              <a:t>organisms such as tubercle bacilli. These droplets may remain</a:t>
            </a:r>
          </a:p>
          <a:p>
            <a:pPr lvl="0" eaLnBrk="1" hangingPunct="1">
              <a:spcBef>
                <a:spcPct val="0"/>
              </a:spcBef>
            </a:pPr>
            <a:r>
              <a:rPr lang="en-US" altLang="zh-TW" dirty="0">
                <a:ea typeface="PMingLiU" panose="02020500000000000000" pitchFamily="18" charset="-120"/>
              </a:rPr>
              <a:t>suspended in the atmosphere for several hours. Another</a:t>
            </a:r>
          </a:p>
          <a:p>
            <a:pPr lvl="0" eaLnBrk="1" hangingPunct="1">
              <a:spcBef>
                <a:spcPct val="0"/>
              </a:spcBef>
            </a:pPr>
            <a:r>
              <a:rPr lang="en-US" altLang="zh-TW" dirty="0">
                <a:ea typeface="PMingLiU" panose="02020500000000000000" pitchFamily="18" charset="-120"/>
              </a:rPr>
              <a:t>person can breathe in the particles and become infected.</a:t>
            </a:r>
          </a:p>
          <a:p>
            <a:pPr lvl="0" eaLnBrk="1" hangingPunct="1">
              <a:spcBef>
                <a:spcPct val="0"/>
              </a:spcBef>
            </a:pPr>
            <a:r>
              <a:rPr lang="en-US" altLang="zh-TW" dirty="0">
                <a:ea typeface="PMingLiU" panose="02020500000000000000" pitchFamily="18" charset="-120"/>
              </a:rPr>
              <a:t> </a:t>
            </a:r>
          </a:p>
          <a:p>
            <a:pPr lvl="0" eaLnBrk="1" hangingPunct="1">
              <a:spcBef>
                <a:spcPct val="0"/>
              </a:spcBef>
            </a:pPr>
            <a:r>
              <a:rPr lang="en-US" altLang="zh-TW" dirty="0">
                <a:ea typeface="PMingLiU" panose="02020500000000000000" pitchFamily="18" charset="-120"/>
              </a:rPr>
              <a:t>This is especially dangerous in a confined area. Keep in mind,</a:t>
            </a:r>
          </a:p>
          <a:p>
            <a:pPr lvl="0" eaLnBrk="1" hangingPunct="1">
              <a:spcBef>
                <a:spcPct val="0"/>
              </a:spcBef>
            </a:pPr>
            <a:r>
              <a:rPr lang="en-US" altLang="zh-TW" dirty="0">
                <a:ea typeface="PMingLiU" panose="02020500000000000000" pitchFamily="18" charset="-120"/>
              </a:rPr>
              <a:t>when appropriate techniques are employed, there is very little</a:t>
            </a:r>
          </a:p>
          <a:p>
            <a:pPr lvl="0" eaLnBrk="1" hangingPunct="1">
              <a:spcBef>
                <a:spcPct val="0"/>
              </a:spcBef>
            </a:pPr>
            <a:r>
              <a:rPr lang="en-US" altLang="zh-TW" dirty="0">
                <a:ea typeface="PMingLiU" panose="02020500000000000000" pitchFamily="18" charset="-120"/>
              </a:rPr>
              <a:t>risk of acquiring infection in the laboratory.</a:t>
            </a:r>
          </a:p>
          <a:p>
            <a:pPr lvl="0" eaLnBrk="1" hangingPunct="1">
              <a:spcBef>
                <a:spcPct val="0"/>
              </a:spcBef>
            </a:pPr>
            <a:r>
              <a:rPr lang="en-US" altLang="zh-TW" dirty="0">
                <a:ea typeface="PMingLiU" panose="02020500000000000000" pitchFamily="18" charset="-120"/>
              </a:rPr>
              <a:t> </a:t>
            </a:r>
          </a:p>
          <a:p>
            <a:pPr lvl="0" eaLnBrk="1" hangingPunct="1">
              <a:spcBef>
                <a:spcPct val="0"/>
              </a:spcBef>
            </a:pPr>
            <a:r>
              <a:rPr lang="en-US" altLang="zh-TW" dirty="0">
                <a:ea typeface="PMingLiU" panose="02020500000000000000" pitchFamily="18" charset="-120"/>
              </a:rPr>
              <a:t>It is vital that all personnel be aware of potential hazards and</a:t>
            </a:r>
          </a:p>
          <a:p>
            <a:pPr lvl="0" eaLnBrk="1" hangingPunct="1">
              <a:spcBef>
                <a:spcPct val="0"/>
              </a:spcBef>
            </a:pPr>
            <a:r>
              <a:rPr lang="en-US" altLang="zh-TW" dirty="0">
                <a:ea typeface="PMingLiU" panose="02020500000000000000" pitchFamily="18" charset="-120"/>
              </a:rPr>
              <a:t>work in a careful manner. </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7" name="Rectangle 7"/>
          <p:cNvSpPr>
            <a:spLocks noChangeArrowheads="1"/>
          </p:cNvSpPr>
          <p:nvPr/>
        </p:nvSpPr>
        <p:spPr bwMode="auto">
          <a:xfrm>
            <a:off x="6227763" y="6381750"/>
            <a:ext cx="2916238" cy="476250"/>
          </a:xfrm>
          <a:prstGeom prst="rect">
            <a:avLst/>
          </a:prstGeom>
          <a:solidFill>
            <a:srgbClr val="FFFFFF"/>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a:ln>
                  <a:noFill/>
                </a:ln>
                <a:solidFill>
                  <a:srgbClr val="000099"/>
                </a:solidFill>
                <a:effectLst/>
                <a:uLnTx/>
                <a:uFillTx/>
                <a:latin typeface="Arial" panose="020B0604020202020204" pitchFamily="34" charset="0"/>
                <a:ea typeface="宋体" panose="02010600030101010101" pitchFamily="2" charset="-122"/>
                <a:cs typeface="+mn-cs"/>
              </a:rPr>
              <a:t>南京市疾病预防控制中心</a:t>
            </a:r>
          </a:p>
        </p:txBody>
      </p:sp>
      <p:sp>
        <p:nvSpPr>
          <p:cNvPr id="3075" name="Rectangle 3"/>
          <p:cNvSpPr>
            <a:spLocks noGrp="1" noChangeArrowheads="1"/>
          </p:cNvSpPr>
          <p:nvPr>
            <p:ph type="subTitle" idx="1"/>
          </p:nvPr>
        </p:nvSpPr>
        <p:spPr>
          <a:xfrm>
            <a:off x="3822700" y="2492375"/>
            <a:ext cx="5321300" cy="1752600"/>
          </a:xfrm>
        </p:spPr>
        <p:txBody>
          <a:bodyPr/>
          <a:lstStyle>
            <a:lvl1pPr marL="0" indent="0" algn="ctr">
              <a:buFontTx/>
              <a:buNone/>
              <a:defRPr>
                <a:solidFill>
                  <a:schemeClr val="bg1"/>
                </a:solidFill>
              </a:defRPr>
            </a:lvl1pPr>
          </a:lstStyle>
          <a:p>
            <a:r>
              <a:rPr lang="zh-CN" altLang="en-US"/>
              <a:t>单击此处编辑母版副标题样式</a:t>
            </a:r>
          </a:p>
        </p:txBody>
      </p:sp>
      <p:sp>
        <p:nvSpPr>
          <p:cNvPr id="8" name="Rectangle 6"/>
          <p:cNvSpPr>
            <a:spLocks noGrp="1" noChangeArrowheads="1"/>
          </p:cNvSpPr>
          <p:nvPr>
            <p:ph type="sldNum" sz="quarter" idx="4"/>
          </p:nvPr>
        </p:nvSpPr>
        <p:spPr bwMode="auto">
          <a:xfrm>
            <a:off x="6588125" y="5805488"/>
            <a:ext cx="2133600" cy="476250"/>
          </a:xfrm>
          <a:prstGeom prst="rect">
            <a:avLst/>
          </a:prstGeom>
          <a:ln>
            <a:miter lim="800000"/>
          </a:ln>
        </p:spPr>
        <p:txBody>
          <a:bodyPr vert="horz" wrap="square" lIns="91440" tIns="45720" rIns="91440" bIns="45720" numCol="1" anchor="t" anchorCtr="0" compatLnSpc="1"/>
          <a:lstStyle/>
          <a:p>
            <a:pPr algn="r"/>
            <a:fld id="{9A0DB2DC-4C9A-4742-B13C-FB6460FD3503}" type="slidenum">
              <a:rPr lang="en-US" altLang="zh-CN" dirty="0"/>
              <a:pPr algn="r"/>
              <a:t>‹#›</a:t>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274638"/>
            <a:ext cx="2058988" cy="58801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29325" cy="58801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自定义版式">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50825" y="1125538"/>
            <a:ext cx="8229600" cy="935037"/>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a:xfrm>
            <a:off x="457200" y="6245225"/>
            <a:ext cx="2133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4"/>
          <p:cNvSpPr>
            <a:spLocks noGrp="1"/>
          </p:cNvSpPr>
          <p:nvPr>
            <p:ph type="sldNum" sz="quarter" idx="4"/>
          </p:nvPr>
        </p:nvSpPr>
        <p:spPr bwMode="auto">
          <a:xfrm>
            <a:off x="6553200" y="6245225"/>
            <a:ext cx="2133600" cy="476250"/>
          </a:xfrm>
          <a:prstGeom prst="rect">
            <a:avLst/>
          </a:prstGeom>
          <a:ln>
            <a:miter lim="800000"/>
          </a:ln>
        </p:spPr>
        <p:txBody>
          <a:bodyPr vert="horz" wrap="square" lIns="91440" tIns="45720" rIns="91440" bIns="45720" numCol="1" anchor="t" anchorCtr="0" compatLnSpc="1"/>
          <a:lstStyle/>
          <a:p>
            <a:pPr algn="r"/>
            <a:fld id="{9A0DB2DC-4C9A-4742-B13C-FB6460FD3503}" type="slidenum">
              <a:rPr lang="zh-CN" altLang="en-US" dirty="0"/>
              <a:pPr algn="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灯片编号占位符 3"/>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灯片编号占位符 3"/>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9313"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灯片编号占位符 4"/>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灯片编号占位符 6"/>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灯片编号占位符 1"/>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灯片编号占位符 4"/>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灯片编号占位符 4"/>
          <p:cNvSpPr>
            <a:spLocks noGrp="1"/>
          </p:cNvSpPr>
          <p:nvPr>
            <p:ph type="sldNum" sz="quarter" idx="10"/>
          </p:nvPr>
        </p:nvSpPr>
        <p:spPr/>
        <p:txBody>
          <a:body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4" cstate="print"/>
          <a:stretch>
            <a:fillRect/>
          </a:stretch>
        </a:blipFill>
        <a:effectLst/>
      </p:bgPr>
    </p:bg>
    <p:spTree>
      <p:nvGrpSpPr>
        <p:cNvPr id="1" name=""/>
        <p:cNvGrpSpPr/>
        <p:nvPr/>
      </p:nvGrpSpPr>
      <p:grpSpPr>
        <a:xfrm>
          <a:off x="0" y="0"/>
          <a:ext cx="0" cy="0"/>
          <a:chOff x="0" y="0"/>
          <a:chExt cx="0" cy="0"/>
        </a:xfrm>
      </p:grpSpPr>
      <p:pic>
        <p:nvPicPr>
          <p:cNvPr id="1026" name="Picture 7" descr="正文"/>
          <p:cNvPicPr>
            <a:picLocks noChangeAspect="1"/>
          </p:cNvPicPr>
          <p:nvPr/>
        </p:nvPicPr>
        <p:blipFill>
          <a:blip r:embed="rId14" cstate="print"/>
          <a:stretch>
            <a:fillRect/>
          </a:stretch>
        </p:blipFill>
        <p:spPr>
          <a:xfrm>
            <a:off x="0" y="0"/>
            <a:ext cx="9144000" cy="6858000"/>
          </a:xfrm>
          <a:prstGeom prst="rect">
            <a:avLst/>
          </a:prstGeom>
          <a:noFill/>
          <a:ln w="9525">
            <a:noFill/>
          </a:ln>
        </p:spPr>
      </p:pic>
      <p:sp>
        <p:nvSpPr>
          <p:cNvPr id="1027"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1028" name="Rectangle 3"/>
          <p:cNvSpPr>
            <a:spLocks noGrp="1"/>
          </p:cNvSpPr>
          <p:nvPr>
            <p:ph type="body" idx="1"/>
          </p:nvPr>
        </p:nvSpPr>
        <p:spPr>
          <a:xfrm>
            <a:off x="468313" y="1628775"/>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Arial" panose="020B0604020202020204" pitchFamily="34" charset="0"/>
              </a:rPr>
              <a:pPr lvl="0" eaLnBrk="1" hangingPunct="1"/>
              <a:t>‹#›</a:t>
            </a:fld>
            <a:endParaRPr lang="en-US" altLang="zh-CN" dirty="0">
              <a:latin typeface="Arial" panose="020B0604020202020204" pitchFamily="34" charset="0"/>
            </a:endParaRPr>
          </a:p>
        </p:txBody>
      </p:sp>
      <p:sp>
        <p:nvSpPr>
          <p:cNvPr id="1032" name="Rectangle 8"/>
          <p:cNvSpPr>
            <a:spLocks noChangeArrowheads="1"/>
          </p:cNvSpPr>
          <p:nvPr/>
        </p:nvSpPr>
        <p:spPr bwMode="auto">
          <a:xfrm>
            <a:off x="1187450" y="6381750"/>
            <a:ext cx="2592388" cy="476250"/>
          </a:xfrm>
          <a:prstGeom prst="rect">
            <a:avLst/>
          </a:prstGeom>
          <a:solidFill>
            <a:schemeClr val="bg1"/>
          </a:solidFill>
          <a:ln w="9525">
            <a:noFill/>
            <a:miter lim="800000"/>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1200" cap="none" spc="0" normalizeH="0" baseline="0" noProof="0">
                <a:ln>
                  <a:noFill/>
                </a:ln>
                <a:solidFill>
                  <a:srgbClr val="000099"/>
                </a:solidFill>
                <a:effectLst/>
                <a:uLnTx/>
                <a:uFillTx/>
                <a:latin typeface="Arial" panose="020B0604020202020204" pitchFamily="34" charset="0"/>
                <a:ea typeface="宋体" panose="02010600030101010101" pitchFamily="2" charset="-122"/>
                <a:cs typeface="+mn-cs"/>
              </a:rPr>
              <a:t>南京市疾病预防控制中心</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bg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bg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bg1"/>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bg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p:cNvSpPr>
          <p:nvPr>
            <p:ph type="subTitle" idx="1"/>
          </p:nvPr>
        </p:nvSpPr>
        <p:spPr>
          <a:xfrm>
            <a:off x="3822700" y="2924175"/>
            <a:ext cx="5321300" cy="1752600"/>
          </a:xfrm>
          <a:ln/>
        </p:spPr>
        <p:txBody>
          <a:bodyPr vert="horz" wrap="square" lIns="91440" tIns="45720" rIns="91440" bIns="45720" anchor="t"/>
          <a:lstStyle/>
          <a:p>
            <a:pPr eaLnBrk="1" hangingPunct="1"/>
            <a:endParaRPr lang="zh-CN" altLang="en-US" b="1" dirty="0">
              <a:latin typeface="+mn-lt"/>
              <a:ea typeface="+mn-ea"/>
              <a:cs typeface="+mn-cs"/>
            </a:endParaRPr>
          </a:p>
          <a:p>
            <a:pPr eaLnBrk="1" hangingPunct="1"/>
            <a:endParaRPr lang="en-US" altLang="zh-CN" b="1" dirty="0">
              <a:latin typeface="+mn-lt"/>
              <a:ea typeface="+mn-ea"/>
              <a:cs typeface="+mn-cs"/>
            </a:endParaRPr>
          </a:p>
        </p:txBody>
      </p:sp>
      <p:sp>
        <p:nvSpPr>
          <p:cNvPr id="4099" name="Rectangle 2"/>
          <p:cNvSpPr>
            <a:spLocks noGrp="1"/>
          </p:cNvSpPr>
          <p:nvPr>
            <p:ph type="ctrTitle"/>
          </p:nvPr>
        </p:nvSpPr>
        <p:spPr>
          <a:xfrm>
            <a:off x="0" y="260350"/>
            <a:ext cx="7705725" cy="1727200"/>
          </a:xfrm>
          <a:solidFill>
            <a:srgbClr val="FFFFFF">
              <a:alpha val="100000"/>
            </a:srgbClr>
          </a:solidFill>
          <a:ln>
            <a:solidFill>
              <a:schemeClr val="tx1">
                <a:alpha val="100000"/>
              </a:schemeClr>
            </a:solidFill>
            <a:miter/>
          </a:ln>
        </p:spPr>
        <p:txBody>
          <a:bodyPr vert="horz" wrap="square" lIns="91440" tIns="45720" rIns="91440" bIns="45720" anchor="ctr"/>
          <a:lstStyle>
            <a:lvl1pPr lvl="0">
              <a:defRPr/>
            </a:lvl1pPr>
          </a:lstStyle>
          <a:p>
            <a:pPr lvl="0" algn="l" eaLnBrk="1" hangingPunct="1"/>
            <a:r>
              <a:rPr lang="en-US" altLang="zh-CN" sz="5400" b="1" dirty="0">
                <a:solidFill>
                  <a:srgbClr val="000099"/>
                </a:solidFill>
              </a:rPr>
              <a:t> </a:t>
            </a:r>
            <a:r>
              <a:rPr lang="zh-CN" altLang="en-US" sz="5400" b="1" dirty="0">
                <a:solidFill>
                  <a:srgbClr val="000099"/>
                </a:solidFill>
              </a:rPr>
              <a:t>开展终结结核行动</a:t>
            </a:r>
            <a:br>
              <a:rPr lang="zh-CN" altLang="en-US" sz="5400" b="1" dirty="0">
                <a:solidFill>
                  <a:srgbClr val="000099"/>
                </a:solidFill>
              </a:rPr>
            </a:br>
            <a:r>
              <a:rPr lang="zh-CN" altLang="en-US" sz="5400" b="1" dirty="0">
                <a:solidFill>
                  <a:srgbClr val="000099"/>
                </a:solidFill>
              </a:rPr>
              <a:t>          共建共享健康中国</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395288" y="188913"/>
            <a:ext cx="8229600" cy="1143000"/>
          </a:xfrm>
          <a:ln/>
        </p:spPr>
        <p:txBody>
          <a:bodyPr vert="horz" wrap="square" lIns="91440" tIns="45720" rIns="91440" bIns="45720" anchor="ctr"/>
          <a:lstStyle/>
          <a:p>
            <a:pPr eaLnBrk="1" hangingPunct="1"/>
            <a:r>
              <a:rPr lang="zh-CN" altLang="en-US" dirty="0"/>
              <a:t>传播途径</a:t>
            </a:r>
          </a:p>
        </p:txBody>
      </p:sp>
      <p:sp>
        <p:nvSpPr>
          <p:cNvPr id="64515" name="Rectangle 3"/>
          <p:cNvSpPr>
            <a:spLocks noGrp="1" noChangeArrowheads="1"/>
          </p:cNvSpPr>
          <p:nvPr>
            <p:ph idx="1"/>
          </p:nvPr>
        </p:nvSpPr>
        <p:spPr>
          <a:xfrm>
            <a:off x="457200" y="1125538"/>
            <a:ext cx="8229600" cy="5000625"/>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800" b="0"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咳嗽传播</a:t>
            </a:r>
            <a:r>
              <a:rPr kumimoji="0" lang="zh-CN" altLang="en-US" sz="28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楷体_GB2312" pitchFamily="49" charset="-122"/>
                <a:ea typeface="楷体_GB2312" pitchFamily="49" charset="-122"/>
                <a:cs typeface="+mn-cs"/>
              </a:rPr>
              <a:t>：肺结核的传染最主要是由痰涂片结核菌阳性的传染性肺结核患者，在咳嗽、打喷嚏或大声说话时形成的飞沫传播的。在这些微小的、带有大量的结核菌的飞沫长时间飘浮在空气中，这些带有结核菌的飞沫被人们吸入后就会造成感染。咳嗽传播是肺结核传播的主要途径。</a:t>
            </a: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800" b="0"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楷体_GB2312" pitchFamily="49" charset="-122"/>
                <a:ea typeface="楷体_GB2312" pitchFamily="49" charset="-122"/>
                <a:cs typeface="+mn-cs"/>
              </a:rPr>
              <a:t>尘埃传播</a:t>
            </a:r>
            <a:r>
              <a:rPr kumimoji="0" lang="zh-CN" altLang="en-US" sz="28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楷体_GB2312" pitchFamily="49" charset="-122"/>
                <a:ea typeface="楷体_GB2312" pitchFamily="49" charset="-122"/>
                <a:cs typeface="+mn-cs"/>
              </a:rPr>
              <a:t>：传染性肺结核患者如果随地吐痰，带有结核菌的痰经过干燥后，随空气飞扬，形成微小的漂浮尘埃，人们吸入后也可能造成感染。</a:t>
            </a: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28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楷体_GB2312" pitchFamily="49" charset="-122"/>
                <a:ea typeface="楷体_GB2312" pitchFamily="49" charset="-122"/>
                <a:cs typeface="+mn-cs"/>
              </a:rPr>
              <a:t>其他传播途径：在个别特殊情况下可通过食物传染、垂直传播、皮肤传播。</a:t>
            </a: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zh-CN" altLang="en-US" sz="36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2 Animation"/>
          <p:cNvPicPr>
            <a:picLocks noChangeAspect="1"/>
          </p:cNvPicPr>
          <p:nvPr/>
        </p:nvPicPr>
        <p:blipFill>
          <a:blip r:embed="rId3" cstate="print"/>
          <a:stretch>
            <a:fillRect/>
          </a:stretch>
        </p:blipFill>
        <p:spPr>
          <a:xfrm>
            <a:off x="0" y="0"/>
            <a:ext cx="9144000" cy="6859588"/>
          </a:xfrm>
          <a:prstGeom prst="rect">
            <a:avLst/>
          </a:prstGeom>
          <a:noFill/>
          <a:ln w="9525">
            <a:noFill/>
          </a:ln>
        </p:spPr>
      </p:pic>
      <p:sp>
        <p:nvSpPr>
          <p:cNvPr id="18435" name="Text Box 3"/>
          <p:cNvSpPr txBox="1"/>
          <p:nvPr/>
        </p:nvSpPr>
        <p:spPr>
          <a:xfrm>
            <a:off x="1143000" y="182563"/>
            <a:ext cx="6934200" cy="641350"/>
          </a:xfrm>
          <a:prstGeom prst="rect">
            <a:avLst/>
          </a:prstGeom>
          <a:noFill/>
          <a:ln w="9525">
            <a:noFill/>
          </a:ln>
        </p:spPr>
        <p:txBody>
          <a:bodyPr>
            <a:spAutoFit/>
          </a:bodyPr>
          <a:lstStyle/>
          <a:p>
            <a:pPr algn="ctr" defTabSz="762000" eaLnBrk="0" hangingPunct="0">
              <a:spcBef>
                <a:spcPct val="50000"/>
              </a:spcBef>
            </a:pPr>
            <a:r>
              <a:rPr lang="zh-CN" altLang="en-US" sz="3600" dirty="0">
                <a:solidFill>
                  <a:srgbClr val="FF0000"/>
                </a:solidFill>
                <a:latin typeface="Arial" panose="020B0604020202020204" pitchFamily="34" charset="0"/>
              </a:rPr>
              <a:t>结核分枝杆菌传染途径：空气</a:t>
            </a:r>
          </a:p>
        </p:txBody>
      </p:sp>
      <p:sp>
        <p:nvSpPr>
          <p:cNvPr id="18436" name="Text Box 4"/>
          <p:cNvSpPr txBox="1"/>
          <p:nvPr/>
        </p:nvSpPr>
        <p:spPr>
          <a:xfrm>
            <a:off x="762000" y="2057400"/>
            <a:ext cx="1981200" cy="2774950"/>
          </a:xfrm>
          <a:prstGeom prst="rect">
            <a:avLst/>
          </a:prstGeom>
          <a:noFill/>
          <a:ln w="9525">
            <a:noFill/>
          </a:ln>
        </p:spPr>
        <p:txBody>
          <a:bodyPr>
            <a:spAutoFit/>
          </a:bodyPr>
          <a:lstStyle/>
          <a:p>
            <a:pPr defTabSz="762000" eaLnBrk="0" hangingPunct="0">
              <a:spcBef>
                <a:spcPct val="50000"/>
              </a:spcBef>
            </a:pPr>
            <a:r>
              <a:rPr lang="zh-CN" altLang="en-US" sz="3200" dirty="0">
                <a:latin typeface="Arial" panose="020B0604020202020204" pitchFamily="34" charset="0"/>
              </a:rPr>
              <a:t>咳嗽</a:t>
            </a:r>
          </a:p>
          <a:p>
            <a:pPr defTabSz="762000" eaLnBrk="0" hangingPunct="0">
              <a:spcBef>
                <a:spcPct val="50000"/>
              </a:spcBef>
            </a:pPr>
            <a:r>
              <a:rPr lang="zh-CN" altLang="en-US" sz="3200" dirty="0">
                <a:latin typeface="Arial" panose="020B0604020202020204" pitchFamily="34" charset="0"/>
              </a:rPr>
              <a:t>喷嚏</a:t>
            </a:r>
          </a:p>
          <a:p>
            <a:pPr defTabSz="762000" eaLnBrk="0" hangingPunct="0">
              <a:spcBef>
                <a:spcPct val="50000"/>
              </a:spcBef>
            </a:pPr>
            <a:r>
              <a:rPr lang="zh-CN" altLang="en-US" sz="3200" dirty="0">
                <a:latin typeface="Arial" panose="020B0604020202020204" pitchFamily="34" charset="0"/>
              </a:rPr>
              <a:t>交谈</a:t>
            </a:r>
          </a:p>
          <a:p>
            <a:pPr defTabSz="762000" eaLnBrk="0" hangingPunct="0">
              <a:spcBef>
                <a:spcPct val="50000"/>
              </a:spcBef>
            </a:pPr>
            <a:r>
              <a:rPr lang="zh-CN" altLang="en-US" sz="3200" dirty="0">
                <a:latin typeface="Arial" panose="020B0604020202020204" pitchFamily="34" charset="0"/>
              </a:rPr>
              <a:t>唱歌</a:t>
            </a:r>
          </a:p>
        </p:txBody>
      </p:sp>
      <p:sp>
        <p:nvSpPr>
          <p:cNvPr id="18437" name="Text Box 5"/>
          <p:cNvSpPr txBox="1"/>
          <p:nvPr/>
        </p:nvSpPr>
        <p:spPr>
          <a:xfrm>
            <a:off x="3200400" y="2819400"/>
            <a:ext cx="5486400" cy="1066800"/>
          </a:xfrm>
          <a:prstGeom prst="rect">
            <a:avLst/>
          </a:prstGeom>
          <a:noFill/>
          <a:ln w="9525">
            <a:noFill/>
          </a:ln>
        </p:spPr>
        <p:txBody>
          <a:bodyPr>
            <a:spAutoFit/>
          </a:bodyPr>
          <a:lstStyle/>
          <a:p>
            <a:pPr defTabSz="762000" eaLnBrk="0" hangingPunct="0">
              <a:spcBef>
                <a:spcPct val="50000"/>
              </a:spcBef>
            </a:pPr>
            <a:r>
              <a:rPr lang="zh-CN" altLang="en-US" sz="3200" dirty="0">
                <a:latin typeface="Arial" panose="020B0604020202020204" pitchFamily="34" charset="0"/>
              </a:rPr>
              <a:t>包含有结核分枝杆菌的微小粒子可飘浮於空气中长达数小时</a:t>
            </a:r>
          </a:p>
        </p:txBody>
      </p:sp>
      <p:sp>
        <p:nvSpPr>
          <p:cNvPr id="18438" name="Line 6"/>
          <p:cNvSpPr/>
          <p:nvPr/>
        </p:nvSpPr>
        <p:spPr>
          <a:xfrm>
            <a:off x="1828800" y="2514600"/>
            <a:ext cx="1371600" cy="609600"/>
          </a:xfrm>
          <a:prstGeom prst="line">
            <a:avLst/>
          </a:prstGeom>
          <a:ln w="19050" cap="flat" cmpd="sng">
            <a:solidFill>
              <a:srgbClr val="FF0000"/>
            </a:solidFill>
            <a:prstDash val="solid"/>
            <a:headEnd type="none" w="med" len="med"/>
            <a:tailEnd type="triangle" w="lg" len="med"/>
          </a:ln>
        </p:spPr>
      </p:sp>
      <p:sp>
        <p:nvSpPr>
          <p:cNvPr id="18439" name="Line 7"/>
          <p:cNvSpPr/>
          <p:nvPr/>
        </p:nvSpPr>
        <p:spPr>
          <a:xfrm>
            <a:off x="1676400" y="3124200"/>
            <a:ext cx="1524000" cy="228600"/>
          </a:xfrm>
          <a:prstGeom prst="line">
            <a:avLst/>
          </a:prstGeom>
          <a:ln w="19050" cap="flat" cmpd="sng">
            <a:solidFill>
              <a:srgbClr val="FF0000"/>
            </a:solidFill>
            <a:prstDash val="solid"/>
            <a:headEnd type="none" w="med" len="med"/>
            <a:tailEnd type="triangle" w="lg" len="med"/>
          </a:ln>
        </p:spPr>
      </p:sp>
      <p:sp>
        <p:nvSpPr>
          <p:cNvPr id="18440" name="Line 8"/>
          <p:cNvSpPr/>
          <p:nvPr/>
        </p:nvSpPr>
        <p:spPr>
          <a:xfrm flipV="1">
            <a:off x="1676400" y="3581400"/>
            <a:ext cx="1524000" cy="304800"/>
          </a:xfrm>
          <a:prstGeom prst="line">
            <a:avLst/>
          </a:prstGeom>
          <a:ln w="19050" cap="flat" cmpd="sng">
            <a:solidFill>
              <a:srgbClr val="FF0000"/>
            </a:solidFill>
            <a:prstDash val="solid"/>
            <a:headEnd type="none" w="med" len="med"/>
            <a:tailEnd type="triangle" w="lg" len="med"/>
          </a:ln>
        </p:spPr>
      </p:sp>
      <p:sp>
        <p:nvSpPr>
          <p:cNvPr id="18441" name="Line 9"/>
          <p:cNvSpPr/>
          <p:nvPr/>
        </p:nvSpPr>
        <p:spPr>
          <a:xfrm flipV="1">
            <a:off x="1676400" y="3733800"/>
            <a:ext cx="1524000" cy="838200"/>
          </a:xfrm>
          <a:prstGeom prst="line">
            <a:avLst/>
          </a:prstGeom>
          <a:ln w="19050" cap="flat" cmpd="sng">
            <a:solidFill>
              <a:srgbClr val="FF0000"/>
            </a:solidFill>
            <a:prstDash val="solid"/>
            <a:headEnd type="none" w="med" len="med"/>
            <a:tailEnd type="triangle" w="lg" len="med"/>
          </a:ln>
        </p:spPr>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457200" y="1095375"/>
            <a:ext cx="8496300" cy="5143500"/>
          </a:xfrm>
          <a:prstGeom prst="rect">
            <a:avLst/>
          </a:prstGeom>
        </p:spPr>
        <p:txBody>
          <a:bodyPr/>
          <a:lstStyle/>
          <a:p>
            <a:pPr marL="342900" marR="0" indent="-342900" defTabSz="914400">
              <a:spcBef>
                <a:spcPct val="20000"/>
              </a:spcBef>
              <a:buClrTx/>
              <a:buSzPct val="85000"/>
              <a:buFontTx/>
              <a:buNone/>
              <a:defRPr/>
            </a:pPr>
            <a:r>
              <a:rPr kumimoji="0" lang="zh-CN" altLang="en-US" sz="2000" b="1" kern="1200" cap="none" spc="0" normalizeH="0" baseline="0" noProof="0">
                <a:solidFill>
                  <a:srgbClr val="FF0000"/>
                </a:solidFill>
                <a:effectLst>
                  <a:outerShdw blurRad="38100" dist="38100" dir="2700000" algn="tl">
                    <a:srgbClr val="C0C0C0"/>
                  </a:outerShdw>
                </a:effectLst>
                <a:latin typeface="宋体" panose="02010600030101010101" pitchFamily="2" charset="-122"/>
                <a:ea typeface="华文中宋" pitchFamily="2" charset="-122"/>
                <a:cs typeface="+mn-cs"/>
              </a:rPr>
              <a:t>      </a:t>
            </a:r>
            <a:r>
              <a:rPr kumimoji="0" lang="zh-CN" altLang="en-US" sz="2400" b="1" kern="1200" cap="none" spc="0" normalizeH="0" baseline="0" noProof="0">
                <a:solidFill>
                  <a:srgbClr val="FF0000"/>
                </a:solidFill>
                <a:effectLst>
                  <a:outerShdw blurRad="38100" dist="38100" dir="2700000" algn="tl">
                    <a:srgbClr val="C0C0C0"/>
                  </a:outerShdw>
                </a:effectLst>
                <a:latin typeface="宋体" panose="02010600030101010101" pitchFamily="2" charset="-122"/>
                <a:ea typeface="华文中宋" pitchFamily="2" charset="-122"/>
                <a:cs typeface="+mn-cs"/>
              </a:rPr>
              <a:t>人类普遍对结核菌易感。特别是未感染过结核杆菌，对结核杆菌无特异性免疫力的人群。</a:t>
            </a:r>
          </a:p>
          <a:p>
            <a:pPr marL="342900" marR="0" indent="-342900" defTabSz="914400">
              <a:spcBef>
                <a:spcPct val="20000"/>
              </a:spcBef>
              <a:buClrTx/>
              <a:buSzPct val="85000"/>
              <a:buFontTx/>
              <a:buNone/>
              <a:defRPr/>
            </a:pPr>
            <a:endParaRPr kumimoji="0" lang="zh-CN" altLang="en-US" sz="2400" b="1" kern="1200" cap="none" spc="0" normalizeH="0" baseline="0" noProof="0">
              <a:solidFill>
                <a:srgbClr val="FF0000"/>
              </a:solidFill>
              <a:effectLst>
                <a:outerShdw blurRad="38100" dist="38100" dir="2700000" algn="tl">
                  <a:srgbClr val="C0C0C0"/>
                </a:outerShdw>
              </a:effectLst>
              <a:latin typeface="宋体" panose="02010600030101010101" pitchFamily="2" charset="-122"/>
              <a:ea typeface="华文中宋" pitchFamily="2" charset="-122"/>
              <a:cs typeface="+mn-cs"/>
            </a:endParaRPr>
          </a:p>
          <a:p>
            <a:pPr marL="342900" marR="0" indent="-342900" defTabSz="914400">
              <a:buClrTx/>
              <a:buSzTx/>
              <a:buFontTx/>
              <a:buNone/>
              <a:defRPr/>
            </a:pPr>
            <a:r>
              <a:rPr kumimoji="0" lang="zh-CN" altLang="en-US" sz="2000" kern="1200" cap="none" spc="0" normalizeH="0" baseline="0" noProof="0">
                <a:latin typeface="Arial" panose="020B0604020202020204" pitchFamily="34" charset="0"/>
                <a:ea typeface="宋体" panose="02010600030101010101" pitchFamily="2" charset="-122"/>
                <a:cs typeface="+mn-cs"/>
              </a:rPr>
              <a:t>          </a:t>
            </a:r>
            <a:r>
              <a:rPr kumimoji="0" lang="zh-CN" altLang="en-US" sz="2400" b="1" kern="1200" cap="none" spc="0" normalizeH="0" baseline="0" noProof="0">
                <a:latin typeface="仿宋_GB2312" pitchFamily="49" charset="-122"/>
                <a:ea typeface="仿宋_GB2312" pitchFamily="49" charset="-122"/>
                <a:cs typeface="+mn-cs"/>
              </a:rPr>
              <a:t>最主要的易感人群是：</a:t>
            </a:r>
            <a:endParaRPr kumimoji="0" lang="en-US" altLang="zh-CN" sz="2400" b="1" kern="1200" cap="none" spc="0" normalizeH="0" baseline="0" noProof="0">
              <a:latin typeface="仿宋_GB2312" pitchFamily="49" charset="-122"/>
              <a:ea typeface="仿宋_GB2312" pitchFamily="49" charset="-122"/>
              <a:cs typeface="+mn-cs"/>
            </a:endParaRPr>
          </a:p>
          <a:p>
            <a:pPr marL="342900" marR="0" indent="-342900" defTabSz="914400">
              <a:buClrTx/>
              <a:buSzTx/>
              <a:buFontTx/>
              <a:buNone/>
              <a:defRPr/>
            </a:pPr>
            <a:endParaRPr kumimoji="0" lang="zh-CN" altLang="en-US" sz="2400" b="1" kern="1200" cap="none" spc="0" normalizeH="0" baseline="0" noProof="0">
              <a:latin typeface="仿宋_GB2312" pitchFamily="49" charset="-122"/>
              <a:ea typeface="仿宋_GB2312" pitchFamily="49" charset="-122"/>
              <a:cs typeface="+mn-cs"/>
            </a:endParaRPr>
          </a:p>
          <a:p>
            <a:pPr marL="342900" marR="0" indent="-342900" defTabSz="914400">
              <a:buClrTx/>
              <a:buSzTx/>
              <a:buFont typeface="Wingdings" panose="05000000000000000000" pitchFamily="2" charset="2"/>
              <a:buChar char="Ø"/>
              <a:defRPr/>
            </a:pPr>
            <a:r>
              <a:rPr kumimoji="0" lang="zh-CN" altLang="en-US" sz="2400" b="1" kern="1200" cap="none" spc="0" normalizeH="0" baseline="0" noProof="0">
                <a:latin typeface="仿宋_GB2312" pitchFamily="49" charset="-122"/>
                <a:ea typeface="仿宋_GB2312" pitchFamily="49" charset="-122"/>
                <a:cs typeface="+mn-cs"/>
              </a:rPr>
              <a:t>传染性肺结核患者的家庭密切接触者，尤其是儿童；</a:t>
            </a:r>
          </a:p>
          <a:p>
            <a:pPr marL="342900" marR="0" indent="-342900" defTabSz="914400">
              <a:buClrTx/>
              <a:buSzTx/>
              <a:buFont typeface="Wingdings" panose="05000000000000000000" pitchFamily="2" charset="2"/>
              <a:buChar char="Ø"/>
              <a:defRPr/>
            </a:pPr>
            <a:r>
              <a:rPr kumimoji="0" lang="zh-CN" altLang="en-US" sz="2400" b="1" kern="1200" cap="none" spc="0" normalizeH="0" baseline="0" noProof="0">
                <a:solidFill>
                  <a:srgbClr val="FF0000"/>
                </a:solidFill>
                <a:latin typeface="仿宋_GB2312" pitchFamily="49" charset="-122"/>
                <a:ea typeface="仿宋_GB2312" pitchFamily="49" charset="-122"/>
                <a:cs typeface="+mn-cs"/>
              </a:rPr>
              <a:t>与传染性肺结核患者有密切接触并同处一个办公室、教室、车间的同事、同学或工友；</a:t>
            </a:r>
          </a:p>
          <a:p>
            <a:pPr marL="342900" marR="0" indent="-342900" defTabSz="914400">
              <a:buClrTx/>
              <a:buSzTx/>
              <a:buFont typeface="Wingdings" panose="05000000000000000000" pitchFamily="2" charset="2"/>
              <a:buChar char="Ø"/>
              <a:defRPr/>
            </a:pPr>
            <a:r>
              <a:rPr kumimoji="0" lang="zh-CN" altLang="en-US" sz="2400" b="1" kern="1200" cap="none" spc="0" normalizeH="0" baseline="0" noProof="0">
                <a:latin typeface="仿宋_GB2312" pitchFamily="49" charset="-122"/>
                <a:ea typeface="仿宋_GB2312" pitchFamily="49" charset="-122"/>
                <a:cs typeface="+mn-cs"/>
              </a:rPr>
              <a:t>免疫力低下的人也容易感染结核菌：如患有糖尿病、矽肺、</a:t>
            </a:r>
            <a:r>
              <a:rPr kumimoji="0" lang="en-US" altLang="zh-CN" sz="2400" b="1" kern="1200" cap="none" spc="0" normalizeH="0" baseline="0" noProof="0">
                <a:latin typeface="仿宋_GB2312" pitchFamily="49" charset="-122"/>
                <a:ea typeface="仿宋_GB2312" pitchFamily="49" charset="-122"/>
                <a:cs typeface="+mn-cs"/>
              </a:rPr>
              <a:t>HIV</a:t>
            </a:r>
            <a:r>
              <a:rPr kumimoji="0" lang="zh-CN" altLang="en-US" sz="2400" b="1" kern="1200" cap="none" spc="0" normalizeH="0" baseline="0" noProof="0">
                <a:latin typeface="仿宋_GB2312" pitchFamily="49" charset="-122"/>
                <a:ea typeface="仿宋_GB2312" pitchFamily="49" charset="-122"/>
                <a:cs typeface="+mn-cs"/>
              </a:rPr>
              <a:t>感染者、长期使用免疫抑制药物的人，如器官移植病人等；</a:t>
            </a:r>
          </a:p>
          <a:p>
            <a:pPr marL="342900" marR="0" indent="-342900" defTabSz="914400">
              <a:buClrTx/>
              <a:buSzTx/>
              <a:buFont typeface="Wingdings" panose="05000000000000000000" pitchFamily="2" charset="2"/>
              <a:buChar char="Ø"/>
              <a:defRPr/>
            </a:pPr>
            <a:r>
              <a:rPr kumimoji="0" lang="zh-CN" altLang="en-US" sz="2400" b="1" kern="1200" cap="none" spc="0" normalizeH="0" baseline="0" noProof="0">
                <a:latin typeface="仿宋_GB2312" pitchFamily="49" charset="-122"/>
                <a:ea typeface="仿宋_GB2312" pitchFamily="49" charset="-122"/>
                <a:cs typeface="+mn-cs"/>
              </a:rPr>
              <a:t>从结核病低流行地区到高流行地区工作或学习的人员。如从边远少数民族地区到大城市打工或上学的青少年；</a:t>
            </a:r>
          </a:p>
          <a:p>
            <a:pPr marL="342900" marR="0" indent="-342900" defTabSz="914400">
              <a:buClrTx/>
              <a:buSzTx/>
              <a:buFont typeface="Wingdings" panose="05000000000000000000" pitchFamily="2" charset="2"/>
              <a:buChar char="Ø"/>
              <a:defRPr/>
            </a:pPr>
            <a:r>
              <a:rPr kumimoji="0" lang="zh-CN" altLang="en-US" sz="2400" b="1" kern="1200" cap="none" spc="0" normalizeH="0" baseline="0" noProof="0">
                <a:latin typeface="仿宋_GB2312" pitchFamily="49" charset="-122"/>
                <a:ea typeface="仿宋_GB2312" pitchFamily="49" charset="-122"/>
                <a:cs typeface="+mn-cs"/>
              </a:rPr>
              <a:t>与传染性肺结核患者有密切接触并同处一个监室的羁押人员</a:t>
            </a:r>
            <a:endParaRPr kumimoji="0" lang="zh-CN" altLang="en-US" sz="2000" b="1" kern="1200" cap="none" spc="0" normalizeH="0" baseline="0" noProof="0">
              <a:solidFill>
                <a:srgbClr val="FF0000"/>
              </a:solidFill>
              <a:effectLst>
                <a:outerShdw blurRad="38100" dist="38100" dir="2700000" algn="tl">
                  <a:srgbClr val="C0C0C0"/>
                </a:outerShdw>
              </a:effectLst>
              <a:latin typeface="宋体" panose="02010600030101010101" pitchFamily="2" charset="-122"/>
              <a:ea typeface="华文中宋" pitchFamily="2" charset="-122"/>
              <a:cs typeface="+mn-cs"/>
            </a:endParaRPr>
          </a:p>
        </p:txBody>
      </p:sp>
      <p:sp>
        <p:nvSpPr>
          <p:cNvPr id="6" name="标题 5"/>
          <p:cNvSpPr>
            <a:spLocks noGrp="1"/>
          </p:cNvSpPr>
          <p:nvPr>
            <p:ph type="title"/>
          </p:nvPr>
        </p:nvSpPr>
        <p:spPr>
          <a:xfrm>
            <a:off x="457200" y="277813"/>
            <a:ext cx="8229600" cy="701675"/>
          </a:xfrm>
        </p:spPr>
        <p:txBody>
          <a:bodyPr vert="horz" wrap="square" lIns="91440" tIns="45720" rIns="91440" bIns="45720" numCol="1" anchor="ctr" anchorCtr="0" compatLnSpc="1">
            <a:spAutoFit/>
          </a:bodyPr>
          <a:lstStyle/>
          <a:p>
            <a:pPr marL="342900" marR="0" lvl="0" indent="-342900" algn="ctr" defTabSz="914400" rtl="0" eaLnBrk="1" fontAlgn="base" latinLnBrk="0" hangingPunct="1">
              <a:lnSpc>
                <a:spcPct val="100000"/>
              </a:lnSpc>
              <a:spcBef>
                <a:spcPct val="20000"/>
              </a:spcBef>
              <a:spcAft>
                <a:spcPct val="0"/>
              </a:spcAft>
              <a:buClrTx/>
              <a:buSzTx/>
              <a:buFontTx/>
              <a:buNone/>
              <a:defRPr/>
            </a:pPr>
            <a:r>
              <a:rPr kumimoji="0" lang="zh-CN" altLang="en-US" sz="4000" b="0" i="0" u="none" strike="noStrike" kern="0" cap="none" spc="0" normalizeH="0" baseline="0" noProof="0" smtClean="0">
                <a:ln>
                  <a:noFill/>
                </a:ln>
                <a:solidFill>
                  <a:schemeClr val="tx1"/>
                </a:solidFill>
                <a:effectLst>
                  <a:outerShdw blurRad="38100" dist="38100" dir="2700000" algn="tl">
                    <a:srgbClr val="C0C0C0"/>
                  </a:outerShdw>
                </a:effectLst>
                <a:uLnTx/>
                <a:uFillTx/>
                <a:latin typeface="华文中宋" pitchFamily="2" charset="-122"/>
                <a:ea typeface="华文中宋" pitchFamily="2" charset="-122"/>
                <a:cs typeface="+mj-cs"/>
              </a:rPr>
              <a:t>易感人群</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idx="1"/>
          </p:nvPr>
        </p:nvSpPr>
        <p:spPr>
          <a:xfrm>
            <a:off x="0" y="1600200"/>
            <a:ext cx="8229600" cy="4525963"/>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a:pPr>
            <a:r>
              <a:rPr kumimoji="0" lang="zh-CN" altLang="en-US" sz="2800" b="1" i="0" u="none" strike="noStrike" kern="0" cap="none" spc="0" normalizeH="0" baseline="0" noProof="1" smtClean="0">
                <a:ln>
                  <a:noFill/>
                </a:ln>
                <a:solidFill>
                  <a:schemeClr val="tx1"/>
                </a:solidFill>
                <a:effectLst/>
                <a:uLnTx/>
                <a:uFillTx/>
                <a:latin typeface="+mn-lt"/>
                <a:ea typeface="+mn-ea"/>
                <a:cs typeface="+mn-cs"/>
              </a:rPr>
              <a:t>健康人受到结核菌感染后，不一定发生结核病 ，通常绝大多数人没有任何症状，是否发生结核病主要受到</a:t>
            </a:r>
            <a:r>
              <a:rPr kumimoji="0" lang="zh-CN" altLang="en-US" sz="2800" b="1" i="0" u="none" strike="noStrike" kern="0" cap="none" spc="0" normalizeH="0" baseline="0" noProof="1" smtClean="0">
                <a:ln>
                  <a:noFill/>
                </a:ln>
                <a:solidFill>
                  <a:srgbClr val="FF0000"/>
                </a:solidFill>
                <a:effectLst/>
                <a:uLnTx/>
                <a:uFillTx/>
                <a:latin typeface="+mn-lt"/>
                <a:ea typeface="+mn-ea"/>
                <a:cs typeface="+mn-cs"/>
              </a:rPr>
              <a:t>两个因素的影响，即受到感染结核菌毒力大小和身体抵抗力高低的影响，</a:t>
            </a:r>
            <a:r>
              <a:rPr kumimoji="0" lang="zh-CN" altLang="en-US" sz="2800" b="1" i="0" u="none" strike="noStrike" kern="0" cap="none" spc="0" normalizeH="0" baseline="0" noProof="1" smtClean="0">
                <a:ln>
                  <a:noFill/>
                </a:ln>
                <a:solidFill>
                  <a:schemeClr val="tx1"/>
                </a:solidFill>
                <a:effectLst/>
                <a:uLnTx/>
                <a:uFillTx/>
                <a:latin typeface="+mn-lt"/>
                <a:ea typeface="+mn-ea"/>
                <a:cs typeface="+mn-cs"/>
              </a:rPr>
              <a:t>结核菌毒力强而身体抵抗力又低时，容易发生结核病。</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l"/>
              <a:defRPr/>
            </a:pPr>
            <a:r>
              <a:rPr kumimoji="0" lang="zh-CN" altLang="en-US" sz="2800" b="1" i="0" u="none" strike="noStrike" kern="0" cap="none" spc="0" normalizeH="0" baseline="0" noProof="1" smtClean="0">
                <a:ln>
                  <a:noFill/>
                </a:ln>
                <a:solidFill>
                  <a:schemeClr val="tx1"/>
                </a:solidFill>
                <a:effectLst/>
                <a:uLnTx/>
                <a:uFillTx/>
                <a:latin typeface="+mn-lt"/>
                <a:ea typeface="+mn-ea"/>
                <a:cs typeface="+mn-cs"/>
              </a:rPr>
              <a:t>大约有</a:t>
            </a:r>
            <a:r>
              <a:rPr kumimoji="0" lang="en-US" altLang="zh-CN" sz="2800" b="1" i="0" u="none" strike="noStrike" kern="0" cap="none" spc="0" normalizeH="0" baseline="0" noProof="1" smtClean="0">
                <a:ln>
                  <a:noFill/>
                </a:ln>
                <a:solidFill>
                  <a:schemeClr val="tx1"/>
                </a:solidFill>
                <a:effectLst/>
                <a:uLnTx/>
                <a:uFillTx/>
                <a:latin typeface="+mn-lt"/>
                <a:ea typeface="+mn-ea"/>
                <a:cs typeface="+mn-cs"/>
              </a:rPr>
              <a:t>10%</a:t>
            </a:r>
            <a:r>
              <a:rPr kumimoji="0" lang="zh-CN" altLang="en-US" sz="2800" b="1" i="0" u="none" strike="noStrike" kern="0" cap="none" spc="0" normalizeH="0" baseline="0" noProof="1" smtClean="0">
                <a:ln>
                  <a:noFill/>
                </a:ln>
                <a:solidFill>
                  <a:schemeClr val="tx1"/>
                </a:solidFill>
                <a:effectLst/>
                <a:uLnTx/>
                <a:uFillTx/>
                <a:latin typeface="+mn-lt"/>
                <a:ea typeface="+mn-ea"/>
                <a:cs typeface="+mn-cs"/>
              </a:rPr>
              <a:t>的感染者可在一生中任何时候发生结核病，其中</a:t>
            </a:r>
            <a:r>
              <a:rPr kumimoji="0" lang="en-US" altLang="zh-CN" sz="2800" b="1" i="0" u="none" strike="noStrike" kern="0" cap="none" spc="0" normalizeH="0" baseline="0" noProof="1" smtClean="0">
                <a:ln>
                  <a:noFill/>
                </a:ln>
                <a:solidFill>
                  <a:schemeClr val="tx1"/>
                </a:solidFill>
                <a:effectLst/>
                <a:uLnTx/>
                <a:uFillTx/>
                <a:latin typeface="+mn-lt"/>
                <a:ea typeface="+mn-ea"/>
                <a:cs typeface="+mn-cs"/>
              </a:rPr>
              <a:t>5</a:t>
            </a:r>
            <a:r>
              <a:rPr kumimoji="0" lang="zh-CN" altLang="en-US" sz="2800" b="1" i="0" u="none" strike="noStrike" kern="0" cap="none" spc="0" normalizeH="0" baseline="0" noProof="1" smtClean="0">
                <a:ln>
                  <a:noFill/>
                </a:ln>
                <a:solidFill>
                  <a:schemeClr val="tx1"/>
                </a:solidFill>
                <a:effectLst/>
                <a:uLnTx/>
                <a:uFillTx/>
                <a:latin typeface="+mn-lt"/>
                <a:ea typeface="+mn-ea"/>
                <a:cs typeface="+mn-cs"/>
              </a:rPr>
              <a:t>年内发病的大约占一半。</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l"/>
              <a:defRPr/>
            </a:pPr>
            <a:r>
              <a:rPr kumimoji="0" lang="zh-CN" altLang="en-US" sz="2800" b="1" i="0" u="none" strike="noStrike" kern="0" cap="none" spc="0" normalizeH="0" baseline="0" noProof="1" smtClean="0">
                <a:ln>
                  <a:noFill/>
                </a:ln>
                <a:solidFill>
                  <a:schemeClr val="tx1"/>
                </a:solidFill>
                <a:effectLst/>
                <a:uLnTx/>
                <a:uFillTx/>
                <a:latin typeface="+mn-lt"/>
                <a:ea typeface="+mn-ea"/>
                <a:cs typeface="+mn-cs"/>
              </a:rPr>
              <a:t>一个未经治疗的排菌病人，一年中传染</a:t>
            </a:r>
            <a:r>
              <a:rPr kumimoji="0" lang="en-US" altLang="zh-CN" sz="2800" b="1" i="0" u="none" strike="noStrike" kern="0" cap="none" spc="0" normalizeH="0" baseline="0" noProof="1" smtClean="0">
                <a:ln>
                  <a:noFill/>
                </a:ln>
                <a:solidFill>
                  <a:schemeClr val="tx1"/>
                </a:solidFill>
                <a:effectLst/>
                <a:uLnTx/>
                <a:uFillTx/>
                <a:latin typeface="+mn-lt"/>
                <a:ea typeface="+mn-ea"/>
                <a:cs typeface="+mn-cs"/>
              </a:rPr>
              <a:t>10-15</a:t>
            </a:r>
            <a:r>
              <a:rPr kumimoji="0" lang="zh-CN" altLang="en-US" sz="2800" b="1" i="0" u="none" strike="noStrike" kern="0" cap="none" spc="0" normalizeH="0" baseline="0" noProof="1" smtClean="0">
                <a:ln>
                  <a:noFill/>
                </a:ln>
                <a:solidFill>
                  <a:schemeClr val="tx1"/>
                </a:solidFill>
                <a:effectLst/>
                <a:uLnTx/>
                <a:uFillTx/>
                <a:latin typeface="+mn-lt"/>
                <a:ea typeface="+mn-ea"/>
                <a:cs typeface="+mn-cs"/>
              </a:rPr>
              <a:t>人。</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l"/>
              <a:defRPr/>
            </a:pPr>
            <a:endParaRPr kumimoji="0" lang="zh-CN" altLang="en-US" sz="2800" b="0" i="0" u="none" strike="noStrike" kern="0" cap="none" spc="0" normalizeH="0" baseline="0" noProof="1" smtClean="0">
              <a:ln>
                <a:noFill/>
              </a:ln>
              <a:solidFill>
                <a:schemeClr val="tx1"/>
              </a:solidFill>
              <a:effectLst>
                <a:outerShdw blurRad="38100" dist="38100" dir="2700000">
                  <a:srgbClr val="C0C0C0"/>
                </a:outerShdw>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250825" y="188913"/>
            <a:ext cx="8229600" cy="1143000"/>
          </a:xfrm>
          <a:ln/>
        </p:spPr>
        <p:txBody>
          <a:bodyPr vert="horz" wrap="square" lIns="91440" tIns="45720" rIns="91440" bIns="45720" anchor="ctr"/>
          <a:lstStyle/>
          <a:p>
            <a:pPr eaLnBrk="1" hangingPunct="1"/>
            <a:r>
              <a:rPr lang="zh-CN" altLang="en-US" dirty="0"/>
              <a:t>二、结核病疫情、控制策略</a:t>
            </a:r>
          </a:p>
        </p:txBody>
      </p:sp>
      <p:sp>
        <p:nvSpPr>
          <p:cNvPr id="21507" name="Rectangle 3"/>
          <p:cNvSpPr>
            <a:spLocks noGrp="1"/>
          </p:cNvSpPr>
          <p:nvPr>
            <p:ph idx="1"/>
          </p:nvPr>
        </p:nvSpPr>
        <p:spPr>
          <a:ln/>
        </p:spPr>
        <p:txBody>
          <a:bodyPr vert="horz" wrap="square" lIns="91440" tIns="45720" rIns="91440" bIns="45720" anchor="t"/>
          <a:lstStyle/>
          <a:p>
            <a:pPr eaLnBrk="1" hangingPunct="1">
              <a:lnSpc>
                <a:spcPct val="90000"/>
              </a:lnSpc>
              <a:buNone/>
            </a:pPr>
            <a:r>
              <a:rPr lang="en-US" altLang="zh-CN" sz="2800" b="1" dirty="0"/>
              <a:t>          </a:t>
            </a:r>
            <a:r>
              <a:rPr lang="zh-CN" altLang="en-US" sz="2800" b="1" dirty="0"/>
              <a:t>结核病是慢性传染性疾病。目前，全球已有</a:t>
            </a:r>
            <a:r>
              <a:rPr lang="en-US" altLang="zh-CN" sz="2800" b="1" dirty="0"/>
              <a:t>20</a:t>
            </a:r>
            <a:r>
              <a:rPr lang="zh-CN" altLang="en-US" sz="2800" b="1" dirty="0"/>
              <a:t>亿感染结核菌，活动性结核患者数达</a:t>
            </a:r>
            <a:r>
              <a:rPr lang="en-US" altLang="zh-CN" sz="2800" b="1" dirty="0"/>
              <a:t>1500</a:t>
            </a:r>
            <a:r>
              <a:rPr lang="zh-CN" altLang="en-US" sz="2800" b="1" dirty="0"/>
              <a:t>万，每年有</a:t>
            </a:r>
            <a:r>
              <a:rPr lang="en-US" altLang="zh-CN" sz="2800" b="1" dirty="0"/>
              <a:t>180</a:t>
            </a:r>
            <a:r>
              <a:rPr lang="zh-CN" altLang="en-US" sz="2800" b="1" dirty="0"/>
              <a:t>万人因结核病死亡。</a:t>
            </a:r>
          </a:p>
          <a:p>
            <a:pPr eaLnBrk="1" hangingPunct="1">
              <a:lnSpc>
                <a:spcPct val="90000"/>
              </a:lnSpc>
              <a:buNone/>
            </a:pPr>
            <a:r>
              <a:rPr lang="zh-CN" altLang="en-US" sz="2800" b="1" dirty="0"/>
              <a:t>         </a:t>
            </a:r>
            <a:r>
              <a:rPr lang="en-US" altLang="zh-CN" sz="2800" b="1" dirty="0"/>
              <a:t>1993</a:t>
            </a:r>
            <a:r>
              <a:rPr lang="zh-CN" altLang="en-US" sz="2800" b="1" dirty="0"/>
              <a:t>年世界卫生组织（</a:t>
            </a:r>
            <a:r>
              <a:rPr lang="en-US" altLang="zh-CN" sz="2800" b="1" dirty="0"/>
              <a:t>WHO</a:t>
            </a:r>
            <a:r>
              <a:rPr lang="zh-CN" altLang="en-US" sz="2800" b="1" dirty="0"/>
              <a:t>）宣布“全球结核病处于紧急状态”，将结核病列为重点控制的传染病之一。</a:t>
            </a:r>
          </a:p>
          <a:p>
            <a:pPr eaLnBrk="1" hangingPunct="1">
              <a:lnSpc>
                <a:spcPct val="90000"/>
              </a:lnSpc>
              <a:buNone/>
            </a:pPr>
            <a:r>
              <a:rPr lang="zh-CN" altLang="en-US" sz="2800" b="1" dirty="0"/>
              <a:t>         </a:t>
            </a:r>
            <a:r>
              <a:rPr lang="en-US" altLang="zh-CN" sz="2800" b="1" dirty="0"/>
              <a:t>1996</a:t>
            </a:r>
            <a:r>
              <a:rPr lang="zh-CN" altLang="en-US" sz="2800" b="1" dirty="0"/>
              <a:t>年底，</a:t>
            </a:r>
            <a:r>
              <a:rPr lang="en-US" altLang="zh-CN" sz="2800" b="1" dirty="0"/>
              <a:t>WHO</a:t>
            </a:r>
            <a:r>
              <a:rPr lang="zh-CN" altLang="en-US" sz="2800" b="1" dirty="0"/>
              <a:t>宣布每年</a:t>
            </a:r>
            <a:r>
              <a:rPr lang="en-US" altLang="zh-CN" sz="2800" b="1" dirty="0"/>
              <a:t>3</a:t>
            </a:r>
            <a:r>
              <a:rPr lang="zh-CN" altLang="en-US" sz="2800" b="1" dirty="0"/>
              <a:t>月</a:t>
            </a:r>
            <a:r>
              <a:rPr lang="en-US" altLang="zh-CN" sz="2800" b="1" dirty="0"/>
              <a:t>24</a:t>
            </a:r>
            <a:r>
              <a:rPr lang="zh-CN" altLang="en-US" sz="2800" b="1" dirty="0"/>
              <a:t>日为“世界防治结核病日”</a:t>
            </a:r>
          </a:p>
          <a:p>
            <a:pPr eaLnBrk="1" hangingPunct="1">
              <a:lnSpc>
                <a:spcPct val="90000"/>
              </a:lnSpc>
              <a:buNone/>
            </a:pPr>
            <a:r>
              <a:rPr lang="zh-CN" altLang="en-US" sz="2800" b="1" dirty="0"/>
              <a:t>         </a:t>
            </a:r>
            <a:r>
              <a:rPr lang="en-US" altLang="zh-CN" sz="2800" b="1" dirty="0"/>
              <a:t>1998</a:t>
            </a:r>
            <a:r>
              <a:rPr lang="zh-CN" altLang="en-US" sz="2800" b="1" dirty="0"/>
              <a:t>年，</a:t>
            </a:r>
            <a:r>
              <a:rPr lang="en-US" altLang="zh-CN" sz="2800" b="1" dirty="0"/>
              <a:t>WHO</a:t>
            </a:r>
            <a:r>
              <a:rPr lang="zh-CN" altLang="en-US" sz="2800" b="1" dirty="0"/>
              <a:t>再次指出“遏制结核病行动刻不容缓”。</a:t>
            </a:r>
          </a:p>
          <a:p>
            <a:pPr eaLnBrk="1" hangingPunct="1">
              <a:lnSpc>
                <a:spcPct val="90000"/>
              </a:lnSpc>
              <a:buNone/>
            </a:pPr>
            <a:endParaRPr lang="en-US" altLang="zh-CN" sz="28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a:xfrm>
            <a:off x="179388" y="188913"/>
            <a:ext cx="8229600" cy="1143000"/>
          </a:xfrm>
          <a:ln/>
        </p:spPr>
        <p:txBody>
          <a:bodyPr vert="horz" wrap="square" lIns="91440" tIns="45720" rIns="91440" bIns="45720" anchor="ctr"/>
          <a:lstStyle/>
          <a:p>
            <a:pPr eaLnBrk="1" hangingPunct="1"/>
            <a:r>
              <a:rPr lang="zh-CN" altLang="en-US" dirty="0"/>
              <a:t>结核病控制策略</a:t>
            </a:r>
          </a:p>
        </p:txBody>
      </p:sp>
      <p:sp>
        <p:nvSpPr>
          <p:cNvPr id="31747" name="Rectangle 3"/>
          <p:cNvSpPr>
            <a:spLocks noGrp="1"/>
          </p:cNvSpPr>
          <p:nvPr>
            <p:ph idx="1"/>
          </p:nvPr>
        </p:nvSpPr>
        <p:spPr>
          <a:xfrm>
            <a:off x="468313" y="1412875"/>
            <a:ext cx="8351837" cy="5184775"/>
          </a:xfrm>
          <a:ln/>
        </p:spPr>
        <p:txBody>
          <a:bodyPr vert="horz" wrap="square" lIns="91440" tIns="45720" rIns="91440" bIns="45720" anchor="t"/>
          <a:lstStyle/>
          <a:p>
            <a:pPr eaLnBrk="1" hangingPunct="1">
              <a:buNone/>
            </a:pPr>
            <a:r>
              <a:rPr lang="en-US" altLang="zh-CN" b="1" dirty="0"/>
              <a:t>      </a:t>
            </a:r>
            <a:r>
              <a:rPr lang="zh-CN" altLang="en-US" b="1" dirty="0"/>
              <a:t>现代结核病控制策略（</a:t>
            </a:r>
            <a:r>
              <a:rPr lang="en-US" altLang="zh-CN" b="1" dirty="0"/>
              <a:t>DOTS</a:t>
            </a:r>
            <a:r>
              <a:rPr lang="zh-CN" altLang="en-US" b="1" dirty="0"/>
              <a:t>策略）</a:t>
            </a:r>
          </a:p>
          <a:p>
            <a:pPr eaLnBrk="1" hangingPunct="1">
              <a:buNone/>
            </a:pPr>
            <a:r>
              <a:rPr lang="en-US" altLang="zh-CN" sz="2800" b="1" dirty="0"/>
              <a:t>1.</a:t>
            </a:r>
            <a:r>
              <a:rPr lang="zh-CN" altLang="en-US" sz="2800" b="1" dirty="0"/>
              <a:t>政府对国家控制结核病规划的政治承诺。 </a:t>
            </a:r>
          </a:p>
          <a:p>
            <a:pPr eaLnBrk="1" hangingPunct="1">
              <a:buNone/>
            </a:pPr>
            <a:r>
              <a:rPr lang="en-US" altLang="zh-CN" sz="2800" b="1" dirty="0"/>
              <a:t>2.</a:t>
            </a:r>
            <a:r>
              <a:rPr lang="zh-CN" altLang="en-US" sz="2800" b="1" dirty="0"/>
              <a:t>通过痰涂片检查发现传染性肺结核作为发现病人的主要手段 。</a:t>
            </a:r>
          </a:p>
          <a:p>
            <a:pPr eaLnBrk="1" hangingPunct="1">
              <a:buNone/>
            </a:pPr>
            <a:r>
              <a:rPr lang="en-US" altLang="zh-CN" sz="2800" b="1" dirty="0"/>
              <a:t>3.</a:t>
            </a:r>
            <a:r>
              <a:rPr lang="zh-CN" altLang="en-US" sz="2800" b="1" dirty="0"/>
              <a:t>在直接观察督导下，给予病人免费、标准短程化疗方案治疗 （</a:t>
            </a:r>
            <a:r>
              <a:rPr lang="en-US" altLang="zh-CN" sz="2800" b="1" dirty="0"/>
              <a:t>Directly observed treatment</a:t>
            </a:r>
            <a:r>
              <a:rPr lang="zh-CN" altLang="en-US" sz="2800" b="1" dirty="0"/>
              <a:t>）。</a:t>
            </a:r>
          </a:p>
          <a:p>
            <a:pPr eaLnBrk="1" hangingPunct="1">
              <a:buNone/>
            </a:pPr>
            <a:r>
              <a:rPr lang="en-US" altLang="zh-CN" sz="2800" b="1" dirty="0"/>
              <a:t>4.</a:t>
            </a:r>
            <a:r>
              <a:rPr lang="zh-CN" altLang="en-US" sz="2800" b="1" dirty="0"/>
              <a:t>定期不间断地供应抗结核药物作为保证</a:t>
            </a:r>
            <a:r>
              <a:rPr lang="en-US" altLang="zh-CN" sz="2800" b="1" dirty="0"/>
              <a:t>DOTS</a:t>
            </a:r>
            <a:r>
              <a:rPr lang="zh-CN" altLang="en-US" sz="2800" b="1" dirty="0"/>
              <a:t>策略顺利进行的重要措施，实行统一招标采购药物 。</a:t>
            </a:r>
          </a:p>
          <a:p>
            <a:pPr eaLnBrk="1" hangingPunct="1">
              <a:buNone/>
            </a:pPr>
            <a:r>
              <a:rPr lang="en-US" altLang="zh-CN" sz="2800" b="1" dirty="0"/>
              <a:t>5.</a:t>
            </a:r>
            <a:r>
              <a:rPr lang="zh-CN" altLang="en-US" sz="2800" b="1" dirty="0"/>
              <a:t>建立和维持一个结核病控制规划的监测评价系统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179388" y="188913"/>
            <a:ext cx="8229600" cy="1143000"/>
          </a:xfrm>
          <a:ln/>
        </p:spPr>
        <p:txBody>
          <a:bodyPr vert="horz" wrap="square" lIns="91440" tIns="45720" rIns="91440" bIns="45720" anchor="ctr"/>
          <a:lstStyle/>
          <a:p>
            <a:pPr eaLnBrk="1" hangingPunct="1"/>
            <a:r>
              <a:rPr lang="zh-CN" altLang="en-US" dirty="0"/>
              <a:t>南京市结核病防治模式</a:t>
            </a:r>
          </a:p>
        </p:txBody>
      </p:sp>
      <p:sp>
        <p:nvSpPr>
          <p:cNvPr id="32771" name="Rectangle 3"/>
          <p:cNvSpPr>
            <a:spLocks noGrp="1"/>
          </p:cNvSpPr>
          <p:nvPr>
            <p:ph idx="1"/>
          </p:nvPr>
        </p:nvSpPr>
        <p:spPr>
          <a:ln/>
        </p:spPr>
        <p:txBody>
          <a:bodyPr vert="horz" wrap="square" lIns="91440" tIns="45720" rIns="91440" bIns="45720" anchor="t"/>
          <a:lstStyle/>
          <a:p>
            <a:pPr eaLnBrk="1" hangingPunct="1">
              <a:buNone/>
            </a:pPr>
            <a:r>
              <a:rPr lang="en-US" altLang="zh-CN" sz="3600" b="1" dirty="0"/>
              <a:t>          </a:t>
            </a:r>
            <a:r>
              <a:rPr lang="zh-CN" altLang="en-US" sz="3600" b="1" dirty="0"/>
              <a:t>目前南京市的结核病防治模式为“定点医院</a:t>
            </a:r>
            <a:r>
              <a:rPr lang="en-US" altLang="zh-CN" sz="3600" b="1" dirty="0"/>
              <a:t>-</a:t>
            </a:r>
            <a:r>
              <a:rPr lang="zh-CN" altLang="en-US" sz="3600" b="1" dirty="0"/>
              <a:t>疾控中心</a:t>
            </a:r>
            <a:r>
              <a:rPr lang="en-US" altLang="zh-CN" sz="3600" b="1" dirty="0"/>
              <a:t>-</a:t>
            </a:r>
            <a:r>
              <a:rPr lang="zh-CN" altLang="en-US" sz="3600" b="1" dirty="0"/>
              <a:t>社区卫生服务中心”三位一体的综合防治模式。现南京市共</a:t>
            </a:r>
            <a:r>
              <a:rPr lang="en-US" altLang="zh-CN" sz="3600" b="1" dirty="0"/>
              <a:t>7</a:t>
            </a:r>
            <a:r>
              <a:rPr lang="zh-CN" altLang="en-US" sz="3600" b="1" dirty="0"/>
              <a:t>家结核病定点诊疗医院，</a:t>
            </a:r>
            <a:r>
              <a:rPr lang="en-US" altLang="zh-CN" sz="3600" b="1" dirty="0"/>
              <a:t>12</a:t>
            </a:r>
            <a:r>
              <a:rPr lang="zh-CN" altLang="en-US" sz="3600" b="1" dirty="0"/>
              <a:t>家疾控中心均下设结防部门。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Grp="1"/>
          </p:cNvSpPr>
          <p:nvPr>
            <p:ph type="title"/>
          </p:nvPr>
        </p:nvSpPr>
        <p:spPr>
          <a:xfrm>
            <a:off x="0" y="188913"/>
            <a:ext cx="8229600" cy="1143000"/>
          </a:xfrm>
          <a:ln/>
        </p:spPr>
        <p:txBody>
          <a:bodyPr vert="horz" wrap="square" lIns="91440" tIns="45720" rIns="91440" bIns="45720" anchor="ctr"/>
          <a:lstStyle/>
          <a:p>
            <a:pPr eaLnBrk="1" hangingPunct="1"/>
            <a:r>
              <a:rPr lang="zh-CN" altLang="en-US" dirty="0"/>
              <a:t>三、肺结核病发现、诊治、管理</a:t>
            </a:r>
          </a:p>
        </p:txBody>
      </p:sp>
      <p:sp>
        <p:nvSpPr>
          <p:cNvPr id="33795" name="Rectangle 3"/>
          <p:cNvSpPr>
            <a:spLocks noGrp="1"/>
          </p:cNvSpPr>
          <p:nvPr>
            <p:ph idx="1"/>
          </p:nvPr>
        </p:nvSpPr>
        <p:spPr>
          <a:xfrm>
            <a:off x="323850" y="1196975"/>
            <a:ext cx="8640763" cy="4525963"/>
          </a:xfrm>
          <a:ln/>
        </p:spPr>
        <p:txBody>
          <a:bodyPr vert="horz" wrap="square" lIns="91440" tIns="45720" rIns="91440" bIns="45720" anchor="t"/>
          <a:lstStyle/>
          <a:p>
            <a:pPr eaLnBrk="1" hangingPunct="1">
              <a:buNone/>
            </a:pPr>
            <a:r>
              <a:rPr lang="zh-CN" altLang="en-US" sz="4000" b="1" dirty="0">
                <a:solidFill>
                  <a:srgbClr val="FF0000"/>
                </a:solidFill>
              </a:rPr>
              <a:t>学校结核病的发现：</a:t>
            </a:r>
          </a:p>
          <a:p>
            <a:pPr eaLnBrk="1" hangingPunct="1">
              <a:buNone/>
            </a:pPr>
            <a:r>
              <a:rPr lang="zh-CN" altLang="en-US" b="1" dirty="0"/>
              <a:t>         发现和治愈肺结核患者是当前控制结核病疫情最有效的措施。</a:t>
            </a:r>
          </a:p>
          <a:p>
            <a:pPr eaLnBrk="1" hangingPunct="1">
              <a:buNone/>
            </a:pPr>
            <a:r>
              <a:rPr lang="zh-CN" altLang="en-US" b="1" dirty="0"/>
              <a:t>        发现的主要方式：因症就诊</a:t>
            </a:r>
            <a:r>
              <a:rPr lang="zh-CN" altLang="en-US" b="1" dirty="0" smtClean="0"/>
              <a:t>、体检</a:t>
            </a:r>
            <a:r>
              <a:rPr lang="zh-CN" altLang="en-US" b="1" dirty="0"/>
              <a:t>、密切接触者筛查等。</a:t>
            </a:r>
          </a:p>
          <a:p>
            <a:pPr eaLnBrk="1" hangingPunct="1">
              <a:buNone/>
            </a:pPr>
            <a:endParaRPr lang="zh-CN" altLang="en-US" b="1" dirty="0"/>
          </a:p>
          <a:p>
            <a:pPr eaLnBrk="1" hangingPunct="1">
              <a:buNone/>
            </a:pPr>
            <a:r>
              <a:rPr lang="zh-CN" altLang="en-US" b="1" dirty="0"/>
              <a:t>        </a:t>
            </a:r>
            <a:r>
              <a:rPr lang="zh-CN" altLang="en-US" b="1" dirty="0">
                <a:solidFill>
                  <a:srgbClr val="FF0000"/>
                </a:solidFill>
              </a:rPr>
              <a:t>出现肺结核可疑症状，请及时就诊，万不可麻痹大意！</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250825" y="188913"/>
            <a:ext cx="8229600" cy="1143000"/>
          </a:xfrm>
          <a:ln/>
        </p:spPr>
        <p:txBody>
          <a:bodyPr vert="horz" wrap="square" lIns="91440" tIns="45720" rIns="91440" bIns="45720" anchor="ctr"/>
          <a:lstStyle/>
          <a:p>
            <a:pPr eaLnBrk="1" hangingPunct="1"/>
            <a:r>
              <a:rPr lang="zh-CN" altLang="en-US" dirty="0"/>
              <a:t>肺结核病的诊断</a:t>
            </a:r>
          </a:p>
        </p:txBody>
      </p:sp>
      <p:sp>
        <p:nvSpPr>
          <p:cNvPr id="34819" name="Rectangle 3"/>
          <p:cNvSpPr>
            <a:spLocks noGrp="1"/>
          </p:cNvSpPr>
          <p:nvPr>
            <p:ph idx="1"/>
          </p:nvPr>
        </p:nvSpPr>
        <p:spPr>
          <a:xfrm>
            <a:off x="250825" y="1268413"/>
            <a:ext cx="8447088" cy="4741862"/>
          </a:xfrm>
          <a:ln/>
        </p:spPr>
        <p:txBody>
          <a:bodyPr vert="horz" wrap="square" lIns="91440" tIns="45720" rIns="91440" bIns="45720" anchor="t"/>
          <a:lstStyle/>
          <a:p>
            <a:pPr eaLnBrk="1" hangingPunct="1">
              <a:buNone/>
            </a:pPr>
            <a:endParaRPr lang="en-US" altLang="zh-CN" b="1" dirty="0"/>
          </a:p>
          <a:p>
            <a:pPr eaLnBrk="1" hangingPunct="1">
              <a:buNone/>
            </a:pPr>
            <a:r>
              <a:rPr lang="en-US" altLang="zh-CN" b="1" dirty="0"/>
              <a:t>          </a:t>
            </a:r>
            <a:r>
              <a:rPr lang="zh-CN" altLang="en-US" b="1" dirty="0"/>
              <a:t>临床症状：多呈慢性过程，少数可急起发病。常有低热、乏力等全身症状和咳嗽、咯血等呼吸系统表现。 </a:t>
            </a:r>
          </a:p>
          <a:p>
            <a:pPr eaLnBrk="1" hangingPunct="1">
              <a:buNone/>
            </a:pPr>
            <a:r>
              <a:rPr lang="zh-CN" altLang="en-US" b="1" dirty="0"/>
              <a:t>          胸部影像学检查：胸部</a:t>
            </a:r>
            <a:r>
              <a:rPr lang="en-US" altLang="zh-CN" b="1" dirty="0"/>
              <a:t>X</a:t>
            </a:r>
            <a:r>
              <a:rPr lang="zh-CN" altLang="en-US" b="1" dirty="0"/>
              <a:t>片、胸部透视、胸部</a:t>
            </a:r>
            <a:r>
              <a:rPr lang="en-US" altLang="zh-CN" b="1" dirty="0"/>
              <a:t>CT</a:t>
            </a:r>
            <a:r>
              <a:rPr lang="zh-CN" altLang="en-US" b="1" dirty="0"/>
              <a:t>等。</a:t>
            </a:r>
          </a:p>
          <a:p>
            <a:pPr eaLnBrk="1" hangingPunct="1">
              <a:buNone/>
            </a:pPr>
            <a:r>
              <a:rPr lang="zh-CN" altLang="en-US" b="1" dirty="0"/>
              <a:t>          实验室检查：痰涂片显微镜检查、痰分枝杆菌培养、分子生物检查等。</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p:cNvSpPr>
          <p:nvPr>
            <p:ph type="title"/>
          </p:nvPr>
        </p:nvSpPr>
        <p:spPr>
          <a:xfrm>
            <a:off x="395288" y="188913"/>
            <a:ext cx="8229600" cy="1143000"/>
          </a:xfrm>
          <a:ln/>
        </p:spPr>
        <p:txBody>
          <a:bodyPr vert="horz" wrap="square" lIns="91440" tIns="45720" rIns="91440" bIns="45720" anchor="ctr"/>
          <a:lstStyle/>
          <a:p>
            <a:pPr eaLnBrk="1" hangingPunct="1"/>
            <a:r>
              <a:rPr lang="zh-CN" altLang="en-US" dirty="0"/>
              <a:t>肺结核的治疗</a:t>
            </a:r>
          </a:p>
        </p:txBody>
      </p:sp>
      <p:sp>
        <p:nvSpPr>
          <p:cNvPr id="37891" name="Rectangle 3"/>
          <p:cNvSpPr>
            <a:spLocks noGrp="1"/>
          </p:cNvSpPr>
          <p:nvPr>
            <p:ph idx="1"/>
          </p:nvPr>
        </p:nvSpPr>
        <p:spPr>
          <a:xfrm>
            <a:off x="323850" y="1557338"/>
            <a:ext cx="8820150" cy="4884737"/>
          </a:xfrm>
          <a:ln/>
        </p:spPr>
        <p:txBody>
          <a:bodyPr vert="horz" wrap="square" lIns="91440" tIns="45720" rIns="91440" bIns="45720" anchor="t"/>
          <a:lstStyle/>
          <a:p>
            <a:pPr eaLnBrk="1" hangingPunct="1">
              <a:buNone/>
            </a:pPr>
            <a:r>
              <a:rPr lang="en-US" altLang="zh-CN" b="1" dirty="0"/>
              <a:t>          </a:t>
            </a:r>
            <a:r>
              <a:rPr lang="zh-CN" altLang="en-US" b="1" dirty="0"/>
              <a:t>随着医学科学的进步，自上世纪四五十年代发现了链霉素、异烟肼等特效抗结核药物后，肺结核已不再是不治之症，绝大多数的肺结核是可以治愈的。</a:t>
            </a:r>
          </a:p>
          <a:p>
            <a:pPr eaLnBrk="1" hangingPunct="1">
              <a:buNone/>
            </a:pPr>
            <a:r>
              <a:rPr lang="zh-CN" altLang="en-US" b="1" dirty="0"/>
              <a:t>         治疗的五原则：早期、联合、适量、规律、全程</a:t>
            </a:r>
          </a:p>
          <a:p>
            <a:pPr eaLnBrk="1" hangingPunct="1">
              <a:buNone/>
            </a:pPr>
            <a:r>
              <a:rPr lang="zh-CN" altLang="en-US" b="1" dirty="0"/>
              <a:t>         </a:t>
            </a:r>
            <a:r>
              <a:rPr lang="zh-CN" altLang="en-US" b="1" dirty="0">
                <a:solidFill>
                  <a:srgbClr val="FF0000"/>
                </a:solidFill>
              </a:rPr>
              <a:t>以上五个环节缺一不可，否则易致治疗失败，甚至产生耐药。</a:t>
            </a:r>
          </a:p>
          <a:p>
            <a:pPr eaLnBrk="1" hangingPunct="1">
              <a:buNone/>
            </a:pPr>
            <a:r>
              <a:rPr lang="zh-CN" altLang="en-US" b="1" dirty="0"/>
              <a:t>          </a:t>
            </a:r>
          </a:p>
          <a:p>
            <a:pPr eaLnBrk="1" hangingPunct="1">
              <a:buNone/>
            </a:pPr>
            <a:endParaRPr lang="en-US" altLang="zh-CN"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a:xfrm>
            <a:off x="0" y="188913"/>
            <a:ext cx="8229600" cy="1143000"/>
          </a:xfrm>
          <a:ln/>
        </p:spPr>
        <p:txBody>
          <a:bodyPr vert="horz" wrap="square" lIns="91440" tIns="45720" rIns="91440" bIns="45720" anchor="ctr"/>
          <a:lstStyle/>
          <a:p>
            <a:pPr eaLnBrk="1" hangingPunct="1"/>
            <a:r>
              <a:rPr lang="zh-CN" altLang="en-US" b="1" dirty="0"/>
              <a:t>一、什么是结核病？</a:t>
            </a:r>
          </a:p>
        </p:txBody>
      </p:sp>
      <p:sp>
        <p:nvSpPr>
          <p:cNvPr id="6147" name="Rectangle 3"/>
          <p:cNvSpPr>
            <a:spLocks noGrp="1"/>
          </p:cNvSpPr>
          <p:nvPr>
            <p:ph idx="1"/>
          </p:nvPr>
        </p:nvSpPr>
        <p:spPr>
          <a:xfrm>
            <a:off x="323850" y="1628775"/>
            <a:ext cx="8374063" cy="4525963"/>
          </a:xfrm>
          <a:ln/>
        </p:spPr>
        <p:txBody>
          <a:bodyPr vert="horz" wrap="square" lIns="91440" tIns="45720" rIns="91440" bIns="45720" anchor="t"/>
          <a:lstStyle/>
          <a:p>
            <a:pPr eaLnBrk="1" hangingPunct="1">
              <a:lnSpc>
                <a:spcPct val="90000"/>
              </a:lnSpc>
              <a:buNone/>
            </a:pPr>
            <a:r>
              <a:rPr lang="en-US" altLang="zh-CN" b="1" dirty="0"/>
              <a:t>       </a:t>
            </a:r>
            <a:r>
              <a:rPr lang="en-US" altLang="zh-CN" b="1" dirty="0">
                <a:solidFill>
                  <a:srgbClr val="000099"/>
                </a:solidFill>
              </a:rPr>
              <a:t>  </a:t>
            </a:r>
          </a:p>
          <a:p>
            <a:pPr eaLnBrk="1" hangingPunct="1">
              <a:lnSpc>
                <a:spcPct val="90000"/>
              </a:lnSpc>
              <a:buNone/>
            </a:pPr>
            <a:r>
              <a:rPr lang="en-US" altLang="zh-CN" sz="4000" b="1" dirty="0">
                <a:solidFill>
                  <a:srgbClr val="000099"/>
                </a:solidFill>
              </a:rPr>
              <a:t>    “</a:t>
            </a:r>
            <a:r>
              <a:rPr lang="zh-CN" altLang="en-US" sz="4000" b="1" dirty="0">
                <a:solidFill>
                  <a:srgbClr val="000099"/>
                </a:solidFill>
              </a:rPr>
              <a:t>肺痨”  “痨病”  “白色瘟疫”</a:t>
            </a:r>
            <a:endParaRPr lang="en-US" altLang="zh-CN" b="1" dirty="0">
              <a:latin typeface="楷体_GB2312" pitchFamily="49" charset="-122"/>
              <a:ea typeface="楷体_GB2312" pitchFamily="49" charset="-122"/>
            </a:endParaRPr>
          </a:p>
          <a:p>
            <a:pPr eaLnBrk="1" hangingPunct="1">
              <a:lnSpc>
                <a:spcPct val="90000"/>
              </a:lnSpc>
              <a:buNone/>
            </a:pPr>
            <a:r>
              <a:rPr lang="en-US" altLang="zh-CN" sz="3600" b="1" dirty="0">
                <a:latin typeface="楷体_GB2312" pitchFamily="49" charset="-122"/>
                <a:ea typeface="楷体_GB2312" pitchFamily="49" charset="-122"/>
              </a:rPr>
              <a:t>     </a:t>
            </a:r>
            <a:r>
              <a:rPr lang="zh-CN" altLang="en-US" sz="3600" b="1" dirty="0">
                <a:latin typeface="楷体_GB2312" pitchFamily="49" charset="-122"/>
                <a:ea typeface="楷体_GB2312" pitchFamily="49" charset="-122"/>
              </a:rPr>
              <a:t>结核病</a:t>
            </a:r>
            <a:r>
              <a:rPr lang="zh-CN" altLang="en-US" sz="3600" dirty="0">
                <a:latin typeface="楷体_GB2312" pitchFamily="49" charset="-122"/>
                <a:ea typeface="楷体_GB2312" pitchFamily="49" charset="-122"/>
              </a:rPr>
              <a:t>（</a:t>
            </a:r>
            <a:r>
              <a:rPr lang="en-US" altLang="zh-CN" sz="3600" dirty="0">
                <a:latin typeface="Times New Roman" panose="02020603050405020304" pitchFamily="18" charset="0"/>
                <a:ea typeface="楷体_GB2312" pitchFamily="49" charset="-122"/>
              </a:rPr>
              <a:t>tuberculosis</a:t>
            </a:r>
            <a:r>
              <a:rPr lang="zh-CN" altLang="en-US" sz="3600" dirty="0">
                <a:latin typeface="楷体_GB2312" pitchFamily="49" charset="-122"/>
                <a:ea typeface="楷体_GB2312" pitchFamily="49" charset="-122"/>
              </a:rPr>
              <a:t>）</a:t>
            </a:r>
            <a:r>
              <a:rPr lang="zh-CN" altLang="en-US" sz="3600" b="1" dirty="0">
                <a:latin typeface="楷体_GB2312" pitchFamily="49" charset="-122"/>
                <a:ea typeface="楷体_GB2312" pitchFamily="49" charset="-122"/>
              </a:rPr>
              <a:t>是一种由结核杆菌引起的以呼吸道传播为主的慢性传染病。</a:t>
            </a:r>
            <a:r>
              <a:rPr lang="zh-CN" altLang="en-US" sz="3600" b="1" dirty="0"/>
              <a:t> 可累及全身多个器官，但以肺结核最为常见。</a:t>
            </a:r>
          </a:p>
          <a:p>
            <a:pPr eaLnBrk="1" hangingPunct="1">
              <a:lnSpc>
                <a:spcPct val="90000"/>
              </a:lnSpc>
              <a:buNone/>
            </a:pPr>
            <a:r>
              <a:rPr lang="zh-CN" altLang="en-US" sz="3600" b="1" dirty="0"/>
              <a:t>         </a:t>
            </a:r>
          </a:p>
          <a:p>
            <a:pPr eaLnBrk="1" hangingPunct="1">
              <a:lnSpc>
                <a:spcPct val="90000"/>
              </a:lnSpc>
              <a:buNone/>
            </a:pPr>
            <a:r>
              <a:rPr lang="zh-CN" altLang="en-US" sz="3600" b="1" dirty="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6385"/>
          <p:cNvSpPr>
            <a:spLocks noGrp="1"/>
          </p:cNvSpPr>
          <p:nvPr>
            <p:ph type="title"/>
          </p:nvPr>
        </p:nvSpPr>
        <p:spPr>
          <a:ln/>
        </p:spPr>
        <p:txBody>
          <a:bodyPr vert="horz" wrap="square" lIns="91440" tIns="45720" rIns="91440" bIns="45720" anchor="ctr"/>
          <a:lstStyle/>
          <a:p>
            <a:endParaRPr lang="zh-CN" altLang="en-US" dirty="0"/>
          </a:p>
        </p:txBody>
      </p:sp>
      <p:pic>
        <p:nvPicPr>
          <p:cNvPr id="39939" name="内容占位符 16386" descr="8"/>
          <p:cNvPicPr>
            <a:picLocks noGrp="1" noChangeAspect="1"/>
          </p:cNvPicPr>
          <p:nvPr>
            <p:ph idx="1"/>
          </p:nvPr>
        </p:nvPicPr>
        <p:blipFill>
          <a:blip r:embed="rId2" cstate="print"/>
          <a:srcRect/>
          <a:stretch>
            <a:fillRect/>
          </a:stretch>
        </p:blipFill>
        <p:spPr>
          <a:xfrm>
            <a:off x="0" y="0"/>
            <a:ext cx="9180513" cy="6888163"/>
          </a:xfrm>
          <a:ln/>
        </p:spPr>
      </p:pic>
      <p:sp>
        <p:nvSpPr>
          <p:cNvPr id="39940" name="文本框 1"/>
          <p:cNvSpPr txBox="1"/>
          <p:nvPr/>
        </p:nvSpPr>
        <p:spPr>
          <a:xfrm>
            <a:off x="6519863" y="1360488"/>
            <a:ext cx="652462" cy="366712"/>
          </a:xfrm>
          <a:prstGeom prst="rect">
            <a:avLst/>
          </a:prstGeom>
          <a:solidFill>
            <a:schemeClr val="bg1"/>
          </a:solidFill>
          <a:ln w="9525">
            <a:noFill/>
          </a:ln>
        </p:spPr>
        <p:txBody>
          <a:bodyPr>
            <a:spAutoFit/>
          </a:bodyPr>
          <a:lstStyle/>
          <a:p>
            <a:endParaRPr lang="zh-CN" altLang="en-US"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4337"/>
          <p:cNvSpPr>
            <a:spLocks noGrp="1"/>
          </p:cNvSpPr>
          <p:nvPr>
            <p:ph type="title"/>
          </p:nvPr>
        </p:nvSpPr>
        <p:spPr>
          <a:ln/>
        </p:spPr>
        <p:txBody>
          <a:bodyPr vert="horz" wrap="square" lIns="91440" tIns="45720" rIns="91440" bIns="45720" anchor="ctr"/>
          <a:lstStyle/>
          <a:p>
            <a:endParaRPr lang="zh-CN" altLang="en-US" dirty="0"/>
          </a:p>
        </p:txBody>
      </p:sp>
      <p:pic>
        <p:nvPicPr>
          <p:cNvPr id="40963" name="内容占位符 14338" descr="6"/>
          <p:cNvPicPr>
            <a:picLocks noGrp="1" noChangeAspect="1"/>
          </p:cNvPicPr>
          <p:nvPr>
            <p:ph idx="1"/>
          </p:nvPr>
        </p:nvPicPr>
        <p:blipFill>
          <a:blip r:embed="rId2" cstate="print"/>
          <a:srcRect/>
          <a:stretch>
            <a:fillRect/>
          </a:stretch>
        </p:blipFill>
        <p:spPr>
          <a:xfrm>
            <a:off x="0" y="-22225"/>
            <a:ext cx="9266238" cy="6980238"/>
          </a:xfrm>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323850" y="188913"/>
            <a:ext cx="8229600" cy="1143000"/>
          </a:xfrm>
          <a:ln/>
        </p:spPr>
        <p:txBody>
          <a:bodyPr vert="horz" wrap="square" lIns="91440" tIns="45720" rIns="91440" bIns="45720" anchor="ctr"/>
          <a:lstStyle/>
          <a:p>
            <a:pPr eaLnBrk="1" hangingPunct="1"/>
            <a:r>
              <a:rPr lang="zh-CN" altLang="en-US" dirty="0"/>
              <a:t>国家结核病免费政策</a:t>
            </a:r>
          </a:p>
        </p:txBody>
      </p:sp>
      <p:sp>
        <p:nvSpPr>
          <p:cNvPr id="41987" name="Rectangle 3"/>
          <p:cNvSpPr>
            <a:spLocks noGrp="1"/>
          </p:cNvSpPr>
          <p:nvPr>
            <p:ph idx="1"/>
          </p:nvPr>
        </p:nvSpPr>
        <p:spPr>
          <a:xfrm>
            <a:off x="468313" y="1341438"/>
            <a:ext cx="8229600" cy="4668837"/>
          </a:xfrm>
          <a:ln/>
        </p:spPr>
        <p:txBody>
          <a:bodyPr vert="horz" wrap="square" lIns="91440" tIns="45720" rIns="91440" bIns="45720" anchor="t"/>
          <a:lstStyle/>
          <a:p>
            <a:pPr eaLnBrk="1" hangingPunct="1">
              <a:buNone/>
            </a:pPr>
            <a:r>
              <a:rPr lang="en-US" altLang="zh-CN" b="1" dirty="0"/>
              <a:t>          </a:t>
            </a:r>
            <a:r>
              <a:rPr lang="zh-CN" altLang="en-US" b="1" dirty="0"/>
              <a:t>免费药物：为初治活动性肺结核和复治涂阳肺结核患者免费提供国家统一方案的抗结核药物。</a:t>
            </a:r>
          </a:p>
          <a:p>
            <a:pPr eaLnBrk="1" hangingPunct="1">
              <a:buNone/>
            </a:pPr>
            <a:endParaRPr lang="zh-CN" altLang="en-US" b="1" dirty="0"/>
          </a:p>
          <a:p>
            <a:pPr eaLnBrk="1" hangingPunct="1">
              <a:buNone/>
            </a:pPr>
            <a:r>
              <a:rPr lang="zh-CN" altLang="en-US" b="1" dirty="0"/>
              <a:t>          免费检查：结核病定点医院提供一定的免费检查项目（如</a:t>
            </a:r>
            <a:r>
              <a:rPr lang="en-US" altLang="zh-CN" b="1" dirty="0"/>
              <a:t>X</a:t>
            </a:r>
            <a:r>
              <a:rPr lang="zh-CN" altLang="en-US" b="1" dirty="0"/>
              <a:t>片、痰涂片、肝功能）</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标题 17409"/>
          <p:cNvSpPr>
            <a:spLocks noGrp="1"/>
          </p:cNvSpPr>
          <p:nvPr>
            <p:ph type="title"/>
          </p:nvPr>
        </p:nvSpPr>
        <p:spPr>
          <a:ln/>
        </p:spPr>
        <p:txBody>
          <a:bodyPr vert="horz" wrap="square" lIns="91440" tIns="45720" rIns="91440" bIns="45720" anchor="ctr"/>
          <a:lstStyle/>
          <a:p>
            <a:endParaRPr lang="zh-CN" altLang="en-US" dirty="0"/>
          </a:p>
        </p:txBody>
      </p:sp>
      <p:pic>
        <p:nvPicPr>
          <p:cNvPr id="43011" name="内容占位符 17410" descr="9"/>
          <p:cNvPicPr>
            <a:picLocks noGrp="1" noChangeAspect="1"/>
          </p:cNvPicPr>
          <p:nvPr>
            <p:ph idx="1"/>
          </p:nvPr>
        </p:nvPicPr>
        <p:blipFill>
          <a:blip r:embed="rId2" cstate="print"/>
          <a:srcRect/>
          <a:stretch>
            <a:fillRect/>
          </a:stretch>
        </p:blipFill>
        <p:spPr>
          <a:xfrm>
            <a:off x="1588" y="1588"/>
            <a:ext cx="9170987" cy="6884987"/>
          </a:xfrm>
          <a:ln/>
        </p:spPr>
      </p:pic>
      <p:sp>
        <p:nvSpPr>
          <p:cNvPr id="43012" name="文本框 1"/>
          <p:cNvSpPr txBox="1"/>
          <p:nvPr/>
        </p:nvSpPr>
        <p:spPr>
          <a:xfrm>
            <a:off x="742950" y="1190625"/>
            <a:ext cx="933450" cy="365125"/>
          </a:xfrm>
          <a:prstGeom prst="rect">
            <a:avLst/>
          </a:prstGeom>
          <a:solidFill>
            <a:schemeClr val="bg1"/>
          </a:solidFill>
          <a:ln w="9525">
            <a:noFill/>
          </a:ln>
        </p:spPr>
        <p:txBody>
          <a:bodyPr>
            <a:spAutoFit/>
          </a:bodyPr>
          <a:lstStyle/>
          <a:p>
            <a:endParaRPr lang="zh-CN" altLang="en-US" dirty="0">
              <a:latin typeface="Arial" panose="020B0604020202020204"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a:xfrm>
            <a:off x="395288" y="188913"/>
            <a:ext cx="8229600" cy="1143000"/>
          </a:xfrm>
          <a:ln/>
        </p:spPr>
        <p:txBody>
          <a:bodyPr vert="horz" wrap="square" lIns="91440" tIns="45720" rIns="91440" bIns="45720" anchor="ctr"/>
          <a:lstStyle/>
          <a:p>
            <a:pPr eaLnBrk="1" hangingPunct="1"/>
            <a:r>
              <a:rPr lang="zh-CN" altLang="en-US" dirty="0"/>
              <a:t>得了肺结核怎么办？</a:t>
            </a:r>
          </a:p>
        </p:txBody>
      </p:sp>
      <p:sp>
        <p:nvSpPr>
          <p:cNvPr id="50179" name="Rectangle 3"/>
          <p:cNvSpPr>
            <a:spLocks noGrp="1"/>
          </p:cNvSpPr>
          <p:nvPr>
            <p:ph idx="1"/>
          </p:nvPr>
        </p:nvSpPr>
        <p:spPr>
          <a:xfrm>
            <a:off x="0" y="1700213"/>
            <a:ext cx="8964613" cy="4886325"/>
          </a:xfrm>
          <a:ln/>
        </p:spPr>
        <p:txBody>
          <a:bodyPr vert="horz" wrap="square" lIns="91440" tIns="45720" rIns="91440" bIns="45720" anchor="t"/>
          <a:lstStyle/>
          <a:p>
            <a:pPr eaLnBrk="1" hangingPunct="1">
              <a:buNone/>
            </a:pPr>
            <a:r>
              <a:rPr lang="en-US" altLang="zh-CN" b="1" dirty="0"/>
              <a:t>      1.</a:t>
            </a:r>
            <a:r>
              <a:rPr lang="zh-CN" altLang="en-US" b="1" dirty="0"/>
              <a:t>发现有肺结核可疑症状及时诊治，及时向</a:t>
            </a:r>
            <a:r>
              <a:rPr lang="zh-CN" altLang="en-US" b="1" dirty="0" smtClean="0"/>
              <a:t>校医报告</a:t>
            </a:r>
            <a:r>
              <a:rPr lang="zh-CN" altLang="en-US" b="1" dirty="0"/>
              <a:t>。</a:t>
            </a:r>
          </a:p>
          <a:p>
            <a:pPr eaLnBrk="1" hangingPunct="1">
              <a:buNone/>
            </a:pPr>
            <a:endParaRPr lang="zh-CN" altLang="en-US" b="1" dirty="0"/>
          </a:p>
          <a:p>
            <a:pPr eaLnBrk="1" hangingPunct="1">
              <a:buNone/>
            </a:pPr>
            <a:r>
              <a:rPr lang="zh-CN" altLang="en-US" b="1" dirty="0"/>
              <a:t>      </a:t>
            </a:r>
            <a:r>
              <a:rPr lang="en-US" altLang="zh-CN" b="1" dirty="0"/>
              <a:t>2.</a:t>
            </a:r>
            <a:r>
              <a:rPr lang="zh-CN" altLang="en-US" b="1" dirty="0"/>
              <a:t>不惊慌，不要刻意隐瞒，配合疾控人员开展个案流调，坚信能够治愈。</a:t>
            </a:r>
          </a:p>
          <a:p>
            <a:pPr eaLnBrk="1" hangingPunct="1">
              <a:buNone/>
            </a:pPr>
            <a:endParaRPr lang="zh-CN" altLang="en-US" b="1" dirty="0"/>
          </a:p>
          <a:p>
            <a:pPr eaLnBrk="1" hangingPunct="1">
              <a:buNone/>
            </a:pPr>
            <a:r>
              <a:rPr lang="zh-CN" altLang="en-US" b="1" dirty="0"/>
              <a:t>      </a:t>
            </a:r>
            <a:r>
              <a:rPr lang="en-US" altLang="zh-CN" b="1" dirty="0"/>
              <a:t>3.</a:t>
            </a:r>
            <a:r>
              <a:rPr lang="zh-CN" altLang="en-US" b="1" dirty="0"/>
              <a:t>积极治疗、随访检查，按时服药，密切观察不良反应，积极配合医务人员的督导管理。</a:t>
            </a:r>
          </a:p>
          <a:p>
            <a:pPr eaLnBrk="1" hangingPunct="1">
              <a:buNone/>
            </a:pPr>
            <a:endParaRPr lang="en-US" altLang="zh-CN"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p:cNvSpPr>
          <p:nvPr>
            <p:ph type="title"/>
          </p:nvPr>
        </p:nvSpPr>
        <p:spPr>
          <a:xfrm>
            <a:off x="323850" y="188913"/>
            <a:ext cx="8229600" cy="1143000"/>
          </a:xfrm>
          <a:ln/>
        </p:spPr>
        <p:txBody>
          <a:bodyPr vert="horz" wrap="square" lIns="91440" tIns="45720" rIns="91440" bIns="45720" anchor="ctr"/>
          <a:lstStyle/>
          <a:p>
            <a:pPr eaLnBrk="1" hangingPunct="1"/>
            <a:r>
              <a:rPr lang="zh-CN" altLang="en-US" dirty="0"/>
              <a:t>得了肺结核怎么办？</a:t>
            </a:r>
          </a:p>
        </p:txBody>
      </p:sp>
      <p:sp>
        <p:nvSpPr>
          <p:cNvPr id="51203" name="Rectangle 3"/>
          <p:cNvSpPr>
            <a:spLocks noGrp="1"/>
          </p:cNvSpPr>
          <p:nvPr>
            <p:ph idx="1"/>
          </p:nvPr>
        </p:nvSpPr>
        <p:spPr>
          <a:ln/>
        </p:spPr>
        <p:txBody>
          <a:bodyPr vert="horz" wrap="square" lIns="91440" tIns="45720" rIns="91440" bIns="45720" anchor="t"/>
          <a:lstStyle/>
          <a:p>
            <a:pPr eaLnBrk="1" hangingPunct="1">
              <a:buNone/>
            </a:pPr>
            <a:r>
              <a:rPr lang="en-US" altLang="zh-CN" b="1" dirty="0"/>
              <a:t>4.</a:t>
            </a:r>
            <a:r>
              <a:rPr lang="zh-CN" altLang="en-US" b="1" dirty="0"/>
              <a:t>加强营养，充分休息，养成良好的生活习惯。</a:t>
            </a:r>
          </a:p>
          <a:p>
            <a:pPr eaLnBrk="1" hangingPunct="1">
              <a:buNone/>
            </a:pPr>
            <a:r>
              <a:rPr lang="en-US" altLang="zh-CN" b="1" dirty="0"/>
              <a:t>5.</a:t>
            </a:r>
            <a:r>
              <a:rPr lang="zh-CN" altLang="en-US" b="1" dirty="0"/>
              <a:t>不对他人近距离咳嗽、打喷嚏、大笑、大声说话，养成文明的行为习惯，保护他人。</a:t>
            </a:r>
          </a:p>
          <a:p>
            <a:pPr eaLnBrk="1" hangingPunct="1">
              <a:buNone/>
            </a:pPr>
            <a:r>
              <a:rPr lang="en-US" altLang="zh-CN" b="1" dirty="0"/>
              <a:t>6.</a:t>
            </a:r>
            <a:r>
              <a:rPr lang="zh-CN" altLang="en-US" b="1" dirty="0"/>
              <a:t>常开窗通风、清洁宿舍、勤晒被褥，创造一个干净、整洁的学习生活环境。</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a:xfrm>
            <a:off x="250825" y="188913"/>
            <a:ext cx="8229600" cy="1143000"/>
          </a:xfrm>
          <a:ln/>
        </p:spPr>
        <p:txBody>
          <a:bodyPr vert="horz" wrap="square" lIns="91440" tIns="45720" rIns="91440" bIns="45720" anchor="ctr"/>
          <a:lstStyle/>
          <a:p>
            <a:pPr eaLnBrk="1" hangingPunct="1"/>
            <a:r>
              <a:rPr lang="zh-CN" altLang="en-US" dirty="0"/>
              <a:t>六、怎样预防肺结核病？</a:t>
            </a:r>
          </a:p>
        </p:txBody>
      </p:sp>
      <p:sp>
        <p:nvSpPr>
          <p:cNvPr id="59395" name="Rectangle 3"/>
          <p:cNvSpPr>
            <a:spLocks noGrp="1"/>
          </p:cNvSpPr>
          <p:nvPr>
            <p:ph idx="1"/>
          </p:nvPr>
        </p:nvSpPr>
        <p:spPr>
          <a:xfrm>
            <a:off x="468313" y="1341438"/>
            <a:ext cx="8496300" cy="4813300"/>
          </a:xfrm>
          <a:ln/>
        </p:spPr>
        <p:txBody>
          <a:bodyPr vert="horz" wrap="square" lIns="91440" tIns="45720" rIns="91440" bIns="45720" anchor="t"/>
          <a:lstStyle/>
          <a:p>
            <a:pPr eaLnBrk="1" hangingPunct="1">
              <a:lnSpc>
                <a:spcPct val="90000"/>
              </a:lnSpc>
              <a:buNone/>
            </a:pPr>
            <a:r>
              <a:rPr lang="en-US" altLang="zh-CN" b="1" dirty="0"/>
              <a:t>           </a:t>
            </a:r>
            <a:r>
              <a:rPr lang="zh-CN" altLang="en-US" b="1" dirty="0"/>
              <a:t>健康人群日常生活中肺结核病的预防重在保护和增强人体的抵抗力，具体措施如下：</a:t>
            </a:r>
          </a:p>
          <a:p>
            <a:pPr eaLnBrk="1" hangingPunct="1">
              <a:lnSpc>
                <a:spcPct val="90000"/>
              </a:lnSpc>
              <a:buNone/>
            </a:pPr>
            <a:r>
              <a:rPr lang="zh-CN" altLang="en-US" b="1" dirty="0"/>
              <a:t>    </a:t>
            </a:r>
            <a:r>
              <a:rPr lang="en-US" altLang="zh-CN" b="1" dirty="0"/>
              <a:t>1.</a:t>
            </a:r>
            <a:r>
              <a:rPr lang="zh-CN" altLang="en-US" b="1" dirty="0"/>
              <a:t>生活有常，即生活方式合理化、规律化。</a:t>
            </a:r>
          </a:p>
          <a:p>
            <a:pPr eaLnBrk="1" hangingPunct="1">
              <a:lnSpc>
                <a:spcPct val="90000"/>
              </a:lnSpc>
              <a:buNone/>
            </a:pPr>
            <a:r>
              <a:rPr lang="zh-CN" altLang="en-US" b="1" dirty="0"/>
              <a:t>     （不熬夜、不抽烟）</a:t>
            </a:r>
          </a:p>
          <a:p>
            <a:pPr eaLnBrk="1" hangingPunct="1">
              <a:lnSpc>
                <a:spcPct val="90000"/>
              </a:lnSpc>
              <a:buNone/>
            </a:pPr>
            <a:endParaRPr lang="zh-CN" altLang="en-US" b="1" dirty="0"/>
          </a:p>
          <a:p>
            <a:pPr eaLnBrk="1" hangingPunct="1">
              <a:lnSpc>
                <a:spcPct val="90000"/>
              </a:lnSpc>
              <a:buNone/>
            </a:pPr>
            <a:r>
              <a:rPr lang="zh-CN" altLang="en-US" b="1" dirty="0"/>
              <a:t>    </a:t>
            </a:r>
            <a:r>
              <a:rPr lang="en-US" altLang="zh-CN" b="1" dirty="0"/>
              <a:t>2.</a:t>
            </a:r>
            <a:r>
              <a:rPr lang="zh-CN" altLang="en-US" b="1" dirty="0"/>
              <a:t>饮食有节，富营养，忌辛辣。</a:t>
            </a:r>
          </a:p>
          <a:p>
            <a:pPr eaLnBrk="1" hangingPunct="1">
              <a:lnSpc>
                <a:spcPct val="90000"/>
              </a:lnSpc>
              <a:buNone/>
            </a:pPr>
            <a:endParaRPr lang="zh-CN" altLang="en-US" b="1" dirty="0"/>
          </a:p>
          <a:p>
            <a:pPr eaLnBrk="1" hangingPunct="1">
              <a:lnSpc>
                <a:spcPct val="90000"/>
              </a:lnSpc>
              <a:buNone/>
            </a:pPr>
            <a:r>
              <a:rPr lang="zh-CN" altLang="en-US" b="1" dirty="0"/>
              <a:t>    </a:t>
            </a:r>
            <a:r>
              <a:rPr lang="en-US" altLang="zh-CN" b="1" dirty="0"/>
              <a:t>3.</a:t>
            </a:r>
            <a:r>
              <a:rPr lang="zh-CN" altLang="en-US" b="1" dirty="0"/>
              <a:t>空气流通，常呼吸新鲜空气。</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p:cNvSpPr>
          <p:nvPr>
            <p:ph type="title"/>
          </p:nvPr>
        </p:nvSpPr>
        <p:spPr>
          <a:xfrm>
            <a:off x="395288" y="188913"/>
            <a:ext cx="8229600" cy="1143000"/>
          </a:xfrm>
          <a:ln/>
        </p:spPr>
        <p:txBody>
          <a:bodyPr vert="horz" wrap="square" lIns="91440" tIns="45720" rIns="91440" bIns="45720" anchor="ctr"/>
          <a:lstStyle/>
          <a:p>
            <a:pPr eaLnBrk="1" hangingPunct="1"/>
            <a:r>
              <a:rPr lang="zh-CN" altLang="en-US" dirty="0"/>
              <a:t>怎样预防肺结核病？</a:t>
            </a:r>
          </a:p>
        </p:txBody>
      </p:sp>
      <p:sp>
        <p:nvSpPr>
          <p:cNvPr id="60419" name="Rectangle 3"/>
          <p:cNvSpPr>
            <a:spLocks noGrp="1"/>
          </p:cNvSpPr>
          <p:nvPr>
            <p:ph idx="1"/>
          </p:nvPr>
        </p:nvSpPr>
        <p:spPr>
          <a:xfrm>
            <a:off x="323850" y="1628775"/>
            <a:ext cx="8351838" cy="4679950"/>
          </a:xfrm>
          <a:ln/>
        </p:spPr>
        <p:txBody>
          <a:bodyPr vert="horz" wrap="square" lIns="91440" tIns="45720" rIns="91440" bIns="45720" anchor="t"/>
          <a:lstStyle/>
          <a:p>
            <a:pPr eaLnBrk="1" hangingPunct="1">
              <a:lnSpc>
                <a:spcPct val="90000"/>
              </a:lnSpc>
              <a:buNone/>
            </a:pPr>
            <a:r>
              <a:rPr lang="en-US" altLang="zh-CN" b="1" dirty="0"/>
              <a:t>          4.</a:t>
            </a:r>
            <a:r>
              <a:rPr lang="zh-CN" altLang="en-US" b="1" dirty="0"/>
              <a:t>保持乐观情绪，因为不良情绪可影响人体的抵抗力。</a:t>
            </a:r>
          </a:p>
          <a:p>
            <a:pPr eaLnBrk="1" hangingPunct="1">
              <a:lnSpc>
                <a:spcPct val="90000"/>
              </a:lnSpc>
              <a:buNone/>
            </a:pPr>
            <a:endParaRPr lang="zh-CN" altLang="en-US" b="1" dirty="0"/>
          </a:p>
          <a:p>
            <a:pPr eaLnBrk="1" hangingPunct="1">
              <a:lnSpc>
                <a:spcPct val="90000"/>
              </a:lnSpc>
              <a:buNone/>
            </a:pPr>
            <a:r>
              <a:rPr lang="zh-CN" altLang="en-US" b="1" dirty="0"/>
              <a:t>          </a:t>
            </a:r>
            <a:r>
              <a:rPr lang="en-US" altLang="zh-CN" b="1" dirty="0"/>
              <a:t>5.</a:t>
            </a:r>
            <a:r>
              <a:rPr lang="zh-CN" altLang="en-US" b="1" dirty="0"/>
              <a:t>经常参加体育运动，锻炼身体，增强体质。</a:t>
            </a:r>
          </a:p>
          <a:p>
            <a:pPr eaLnBrk="1" hangingPunct="1">
              <a:lnSpc>
                <a:spcPct val="90000"/>
              </a:lnSpc>
              <a:buNone/>
            </a:pPr>
            <a:endParaRPr lang="zh-CN" altLang="en-US" b="1" dirty="0"/>
          </a:p>
          <a:p>
            <a:pPr eaLnBrk="1" hangingPunct="1">
              <a:lnSpc>
                <a:spcPct val="90000"/>
              </a:lnSpc>
              <a:buNone/>
            </a:pPr>
            <a:r>
              <a:rPr lang="zh-CN" altLang="en-US" b="1" dirty="0"/>
              <a:t>          </a:t>
            </a:r>
            <a:r>
              <a:rPr lang="en-US" altLang="zh-CN" b="1" dirty="0"/>
              <a:t>6.</a:t>
            </a:r>
            <a:r>
              <a:rPr lang="zh-CN" altLang="en-US" b="1" dirty="0"/>
              <a:t>由于结核杆菌的感染是导致本病发生的直接原因，因此尽量减少与活动性肺结核病人的接触。</a:t>
            </a:r>
          </a:p>
          <a:p>
            <a:pPr eaLnBrk="1" hangingPunct="1">
              <a:lnSpc>
                <a:spcPct val="90000"/>
              </a:lnSpc>
              <a:buNone/>
            </a:pPr>
            <a:endParaRPr lang="zh-CN" altLang="en-US" b="1" dirty="0"/>
          </a:p>
          <a:p>
            <a:pPr eaLnBrk="1" hangingPunct="1">
              <a:lnSpc>
                <a:spcPct val="90000"/>
              </a:lnSpc>
              <a:buNone/>
            </a:pPr>
            <a:endParaRPr lang="en-US" altLang="zh-CN"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p:cNvSpPr>
          <p:nvPr>
            <p:ph type="title"/>
          </p:nvPr>
        </p:nvSpPr>
        <p:spPr>
          <a:xfrm>
            <a:off x="468313" y="188913"/>
            <a:ext cx="8229600" cy="1143000"/>
          </a:xfrm>
          <a:ln/>
        </p:spPr>
        <p:txBody>
          <a:bodyPr vert="horz" wrap="square" lIns="91440" tIns="45720" rIns="91440" bIns="45720" anchor="ctr"/>
          <a:lstStyle/>
          <a:p>
            <a:pPr eaLnBrk="1" hangingPunct="1"/>
            <a:r>
              <a:rPr lang="zh-CN" altLang="en-US" dirty="0"/>
              <a:t>怎样预防肺结核病？</a:t>
            </a:r>
          </a:p>
        </p:txBody>
      </p:sp>
      <p:sp>
        <p:nvSpPr>
          <p:cNvPr id="61443" name="Rectangle 3"/>
          <p:cNvSpPr>
            <a:spLocks noGrp="1"/>
          </p:cNvSpPr>
          <p:nvPr>
            <p:ph idx="1"/>
          </p:nvPr>
        </p:nvSpPr>
        <p:spPr>
          <a:xfrm>
            <a:off x="468313" y="1412875"/>
            <a:ext cx="8229600" cy="4741863"/>
          </a:xfrm>
          <a:ln/>
        </p:spPr>
        <p:txBody>
          <a:bodyPr vert="horz" wrap="square" lIns="91440" tIns="45720" rIns="91440" bIns="45720" anchor="t"/>
          <a:lstStyle/>
          <a:p>
            <a:pPr eaLnBrk="1" hangingPunct="1">
              <a:buNone/>
            </a:pPr>
            <a:r>
              <a:rPr lang="en-US" altLang="zh-CN" b="1" dirty="0"/>
              <a:t>          7.</a:t>
            </a:r>
            <a:r>
              <a:rPr lang="zh-CN" altLang="en-US" b="1" dirty="0"/>
              <a:t>不随地吐痰，不近距离对人咳嗽、喷嚏、大笑、大声说话，养成文明的行为习惯。</a:t>
            </a:r>
          </a:p>
          <a:p>
            <a:pPr eaLnBrk="1" hangingPunct="1">
              <a:buNone/>
            </a:pPr>
            <a:endParaRPr lang="zh-CN" altLang="en-US" b="1" dirty="0"/>
          </a:p>
          <a:p>
            <a:pPr eaLnBrk="1" hangingPunct="1">
              <a:buNone/>
            </a:pPr>
            <a:r>
              <a:rPr lang="zh-CN" altLang="en-US" b="1" dirty="0"/>
              <a:t>         </a:t>
            </a:r>
            <a:r>
              <a:rPr lang="en-US" altLang="zh-CN" b="1" dirty="0"/>
              <a:t>8.</a:t>
            </a:r>
            <a:r>
              <a:rPr lang="zh-CN" altLang="en-US" b="1" dirty="0"/>
              <a:t>学习相关卫生知识，提高健康素养。</a:t>
            </a:r>
          </a:p>
          <a:p>
            <a:pPr eaLnBrk="1" hangingPunct="1">
              <a:buNone/>
            </a:pPr>
            <a:endParaRPr lang="zh-CN" altLang="en-US" b="1" dirty="0"/>
          </a:p>
          <a:p>
            <a:pPr eaLnBrk="1" hangingPunct="1">
              <a:buNone/>
            </a:pPr>
            <a:endParaRPr lang="en-US" altLang="zh-CN"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p:nvPr>
        </p:nvSpPr>
        <p:spPr>
          <a:xfrm>
            <a:off x="0" y="188913"/>
            <a:ext cx="8229600" cy="1143000"/>
          </a:xfrm>
          <a:ln/>
        </p:spPr>
        <p:txBody>
          <a:bodyPr vert="horz" wrap="square" lIns="91440" tIns="45720" rIns="91440" bIns="45720" anchor="ctr"/>
          <a:lstStyle/>
          <a:p>
            <a:pPr eaLnBrk="1" hangingPunct="1"/>
            <a:r>
              <a:rPr lang="zh-CN" altLang="en-US" dirty="0"/>
              <a:t>你我共同参与，消除结核危害</a:t>
            </a:r>
          </a:p>
        </p:txBody>
      </p:sp>
      <p:sp>
        <p:nvSpPr>
          <p:cNvPr id="62467" name="Rectangle 3"/>
          <p:cNvSpPr>
            <a:spLocks noGrp="1"/>
          </p:cNvSpPr>
          <p:nvPr>
            <p:ph idx="1"/>
          </p:nvPr>
        </p:nvSpPr>
        <p:spPr>
          <a:xfrm>
            <a:off x="468313" y="1844675"/>
            <a:ext cx="8229600" cy="4525963"/>
          </a:xfrm>
          <a:ln/>
        </p:spPr>
        <p:txBody>
          <a:bodyPr vert="horz" wrap="square" lIns="91440" tIns="45720" rIns="91440" bIns="45720" anchor="t"/>
          <a:lstStyle/>
          <a:p>
            <a:pPr eaLnBrk="1" hangingPunct="1">
              <a:buNone/>
            </a:pPr>
            <a:endParaRPr lang="zh-CN" altLang="zh-CN" dirty="0"/>
          </a:p>
        </p:txBody>
      </p:sp>
      <p:sp>
        <p:nvSpPr>
          <p:cNvPr id="62468" name="WordArt 4"/>
          <p:cNvSpPr>
            <a:spLocks noTextEdit="1"/>
          </p:cNvSpPr>
          <p:nvPr/>
        </p:nvSpPr>
        <p:spPr>
          <a:xfrm>
            <a:off x="1692275" y="2060575"/>
            <a:ext cx="6408738" cy="2520950"/>
          </a:xfrm>
          <a:prstGeom prst="rect">
            <a:avLst/>
          </a:prstGeom>
        </p:spPr>
        <p:txBody>
          <a:bodyPr wrap="none" fromWordArt="1">
            <a:prstTxWarp prst="textPlain">
              <a:avLst>
                <a:gd name="adj" fmla="val 50000"/>
              </a:avLst>
            </a:prstTxWarp>
            <a:normAutofit/>
          </a:bodyPr>
          <a:lstStyle/>
          <a:p>
            <a:pPr algn="ctr"/>
            <a:r>
              <a:rPr lang="zh-CN" altLang="en-US" sz="6000" b="1" i="1">
                <a:gradFill rotWithShape="1">
                  <a:gsLst>
                    <a:gs pos="0">
                      <a:srgbClr val="FFFF00"/>
                    </a:gs>
                    <a:gs pos="100000">
                      <a:srgbClr val="FF9933"/>
                    </a:gs>
                  </a:gsLst>
                  <a:path path="rect">
                    <a:fillToRect l="50000" t="50000" r="50000" b="50000"/>
                  </a:path>
                  <a:tileRect/>
                </a:gradFill>
                <a:effectLst>
                  <a:outerShdw dist="35921" dir="2699999" algn="ctr" rotWithShape="0">
                    <a:srgbClr val="C0C0C0">
                      <a:alpha val="79999"/>
                    </a:srgbClr>
                  </a:outerShdw>
                </a:effectLst>
                <a:latin typeface="Times New Roman" panose="02020603050405020304" pitchFamily="18" charset="0"/>
                <a:ea typeface="Times New Roman" panose="02020603050405020304" pitchFamily="18" charset="0"/>
              </a:rPr>
              <a:t>Thank you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a:ln/>
        </p:spPr>
        <p:txBody>
          <a:bodyPr vert="horz" wrap="square" lIns="91440" tIns="45720" rIns="91440" bIns="45720" anchor="ctr"/>
          <a:lstStyle/>
          <a:p>
            <a:pPr eaLnBrk="1" hangingPunct="1"/>
            <a:r>
              <a:rPr lang="zh-CN" altLang="en-US" b="1" dirty="0">
                <a:ea typeface="黑体" panose="02010609060101010101" pitchFamily="49" charset="-122"/>
              </a:rPr>
              <a:t>世界防治结核病日</a:t>
            </a:r>
            <a:br>
              <a:rPr lang="zh-CN" altLang="en-US" b="1" dirty="0">
                <a:ea typeface="黑体" panose="02010609060101010101" pitchFamily="49" charset="-122"/>
              </a:rPr>
            </a:br>
            <a:endParaRPr lang="zh-CN" altLang="en-US" dirty="0"/>
          </a:p>
        </p:txBody>
      </p:sp>
      <p:sp>
        <p:nvSpPr>
          <p:cNvPr id="9219" name="内容占位符 2"/>
          <p:cNvSpPr>
            <a:spLocks noGrp="1"/>
          </p:cNvSpPr>
          <p:nvPr>
            <p:ph idx="1"/>
          </p:nvPr>
        </p:nvSpPr>
        <p:spPr>
          <a:ln/>
        </p:spPr>
        <p:txBody>
          <a:bodyPr vert="horz" wrap="square" lIns="91440" tIns="45720" rIns="91440" bIns="45720" anchor="t"/>
          <a:lstStyle/>
          <a:p>
            <a:pPr eaLnBrk="1" hangingPunct="1"/>
            <a:r>
              <a:rPr lang="zh-CN" altLang="en-US" b="1" dirty="0">
                <a:ea typeface="黑体" panose="02010609060101010101" pitchFamily="49" charset="-122"/>
              </a:rPr>
              <a:t>时间：每年的</a:t>
            </a:r>
            <a:r>
              <a:rPr lang="en-US" altLang="zh-CN" b="1" dirty="0">
                <a:ea typeface="黑体" panose="02010609060101010101" pitchFamily="49" charset="-122"/>
              </a:rPr>
              <a:t>3</a:t>
            </a:r>
            <a:r>
              <a:rPr lang="zh-CN" altLang="en-US" b="1" dirty="0">
                <a:ea typeface="黑体" panose="02010609060101010101" pitchFamily="49" charset="-122"/>
              </a:rPr>
              <a:t>月</a:t>
            </a:r>
            <a:r>
              <a:rPr lang="en-US" altLang="zh-CN" b="1" dirty="0">
                <a:ea typeface="黑体" panose="02010609060101010101" pitchFamily="49" charset="-122"/>
              </a:rPr>
              <a:t>24</a:t>
            </a:r>
            <a:r>
              <a:rPr lang="zh-CN" altLang="en-US" b="1" dirty="0">
                <a:ea typeface="黑体" panose="02010609060101010101" pitchFamily="49" charset="-122"/>
              </a:rPr>
              <a:t>日</a:t>
            </a:r>
          </a:p>
          <a:p>
            <a:pPr eaLnBrk="1" hangingPunct="1"/>
            <a:endParaRPr lang="en-US" altLang="zh-CN" dirty="0"/>
          </a:p>
          <a:p>
            <a:pPr eaLnBrk="1" hangingPunct="1"/>
            <a:endParaRPr lang="en-US" altLang="zh-CN" dirty="0"/>
          </a:p>
          <a:p>
            <a:pPr eaLnBrk="1" hangingPunct="1"/>
            <a:endParaRPr lang="en-US" altLang="zh-CN" dirty="0"/>
          </a:p>
          <a:p>
            <a:pPr eaLnBrk="1" hangingPunct="1"/>
            <a:r>
              <a:rPr lang="zh-CN" altLang="en-US" dirty="0"/>
              <a:t>由来：</a:t>
            </a:r>
            <a:r>
              <a:rPr lang="en-US" altLang="zh-CN" dirty="0"/>
              <a:t>1882</a:t>
            </a:r>
            <a:r>
              <a:rPr lang="zh-CN" altLang="en-US" dirty="0"/>
              <a:t>年</a:t>
            </a:r>
            <a:r>
              <a:rPr lang="en-US" altLang="zh-CN" dirty="0"/>
              <a:t>3</a:t>
            </a:r>
            <a:r>
              <a:rPr lang="zh-CN" altLang="en-US" dirty="0"/>
              <a:t>月</a:t>
            </a:r>
            <a:r>
              <a:rPr lang="en-US" altLang="zh-CN" dirty="0"/>
              <a:t>24</a:t>
            </a:r>
            <a:r>
              <a:rPr lang="zh-CN" altLang="en-US" dirty="0"/>
              <a:t>日，世界著名德国科学家罗伯特</a:t>
            </a:r>
            <a:r>
              <a:rPr lang="en-US" altLang="zh-CN" dirty="0"/>
              <a:t>.</a:t>
            </a:r>
            <a:r>
              <a:rPr lang="zh-CN" altLang="en-US" dirty="0"/>
              <a:t>科霍在柏林宣读发现结核菌的日子。</a:t>
            </a:r>
            <a:r>
              <a:rPr lang="en-US" altLang="zh-CN" dirty="0"/>
              <a:t>1996</a:t>
            </a:r>
            <a:r>
              <a:rPr lang="zh-CN" altLang="en-US" dirty="0"/>
              <a:t>年我国积极开展“</a:t>
            </a:r>
            <a:r>
              <a:rPr lang="en-US" altLang="zh-CN" dirty="0"/>
              <a:t>3.24</a:t>
            </a:r>
            <a:r>
              <a:rPr lang="zh-CN" altLang="en-US" dirty="0"/>
              <a:t>世界防治结核病日活动”</a:t>
            </a:r>
          </a:p>
        </p:txBody>
      </p:sp>
      <p:pic>
        <p:nvPicPr>
          <p:cNvPr id="9220" name="图片 35845"/>
          <p:cNvPicPr>
            <a:picLocks noChangeAspect="1"/>
          </p:cNvPicPr>
          <p:nvPr/>
        </p:nvPicPr>
        <p:blipFill>
          <a:blip r:embed="rId2" cstate="print"/>
          <a:stretch>
            <a:fillRect/>
          </a:stretch>
        </p:blipFill>
        <p:spPr>
          <a:xfrm>
            <a:off x="5867400" y="1268413"/>
            <a:ext cx="2305050" cy="2676525"/>
          </a:xfrm>
          <a:prstGeom prst="rect">
            <a:avLst/>
          </a:prstGeom>
          <a:noFill/>
          <a:ln w="9525">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a:ln/>
        </p:spPr>
        <p:txBody>
          <a:bodyPr vert="horz" wrap="square" lIns="91440" tIns="45720" rIns="91440" bIns="45720" anchor="ctr"/>
          <a:lstStyle/>
          <a:p>
            <a:pPr eaLnBrk="1" hangingPunct="1"/>
            <a:endParaRPr lang="zh-CN" altLang="en-US" dirty="0"/>
          </a:p>
        </p:txBody>
      </p:sp>
      <p:pic>
        <p:nvPicPr>
          <p:cNvPr id="8195" name="Picture 4" descr="clin015"/>
          <p:cNvPicPr>
            <a:picLocks noGrp="1" noChangeAspect="1"/>
          </p:cNvPicPr>
          <p:nvPr>
            <p:ph idx="1"/>
          </p:nvPr>
        </p:nvPicPr>
        <p:blipFill>
          <a:blip r:embed="rId2" cstate="print"/>
          <a:srcRect l="25591" r="27716"/>
          <a:stretch>
            <a:fillRect/>
          </a:stretch>
        </p:blipFill>
        <p:spPr>
          <a:xfrm>
            <a:off x="684213" y="1484312"/>
            <a:ext cx="2817812" cy="4897015"/>
          </a:xfrm>
          <a:ln/>
        </p:spPr>
      </p:pic>
      <p:pic>
        <p:nvPicPr>
          <p:cNvPr id="8196" name="Picture 6" descr="clin055"/>
          <p:cNvPicPr>
            <a:picLocks noChangeAspect="1"/>
          </p:cNvPicPr>
          <p:nvPr/>
        </p:nvPicPr>
        <p:blipFill>
          <a:blip r:embed="rId3" cstate="print"/>
          <a:stretch>
            <a:fillRect/>
          </a:stretch>
        </p:blipFill>
        <p:spPr>
          <a:xfrm>
            <a:off x="3563888" y="1484784"/>
            <a:ext cx="5112568" cy="2016224"/>
          </a:xfrm>
          <a:prstGeom prst="rect">
            <a:avLst/>
          </a:prstGeom>
          <a:noFill/>
          <a:ln w="9525">
            <a:noFill/>
          </a:ln>
        </p:spPr>
      </p:pic>
      <p:pic>
        <p:nvPicPr>
          <p:cNvPr id="5" name="图片 4098" descr="林黛玉"/>
          <p:cNvPicPr>
            <a:picLocks noChangeAspect="1"/>
          </p:cNvPicPr>
          <p:nvPr/>
        </p:nvPicPr>
        <p:blipFill>
          <a:blip r:embed="rId4" cstate="print"/>
          <a:srcRect/>
          <a:stretch>
            <a:fillRect/>
          </a:stretch>
        </p:blipFill>
        <p:spPr>
          <a:xfrm>
            <a:off x="3563888" y="3573016"/>
            <a:ext cx="5112568" cy="2808312"/>
          </a:xfrm>
          <a:prstGeom prst="rect">
            <a:avLst/>
          </a:prstGeom>
          <a:noFill/>
          <a:ln w="9525">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内容占位符 2"/>
          <p:cNvSpPr>
            <a:spLocks noGrp="1"/>
          </p:cNvSpPr>
          <p:nvPr>
            <p:ph idx="1"/>
          </p:nvPr>
        </p:nvSpPr>
        <p:spPr>
          <a:xfrm>
            <a:off x="457200" y="549275"/>
            <a:ext cx="8229600" cy="5576888"/>
          </a:xfrm>
          <a:ln/>
        </p:spPr>
        <p:txBody>
          <a:bodyPr vert="horz" wrap="square" lIns="91440" tIns="45720" rIns="91440" bIns="45720" anchor="t"/>
          <a:lstStyle/>
          <a:p>
            <a:pPr eaLnBrk="1" hangingPunct="1"/>
            <a:endParaRPr lang="en-US" altLang="zh-CN" dirty="0"/>
          </a:p>
          <a:p>
            <a:pPr eaLnBrk="1" hangingPunct="1"/>
            <a:r>
              <a:rPr lang="zh-CN" altLang="en-US" dirty="0"/>
              <a:t>根据小说的描写，林黛玉患的应是一种慢性病。她“从会饮食时便吃药，到今日未断，请了多少名医修方配药，皆不见效。”“每岁至春分秋分之后，必犯旧疾”，并且病症主要表现是</a:t>
            </a:r>
            <a:r>
              <a:rPr lang="zh-CN" altLang="en-US" dirty="0">
                <a:solidFill>
                  <a:srgbClr val="FF0066"/>
                </a:solidFill>
              </a:rPr>
              <a:t>咳嗽、咳痰、数量不等的咯血。</a:t>
            </a:r>
          </a:p>
          <a:p>
            <a:pPr eaLnBrk="1" hangingPunct="1"/>
            <a:endParaRPr lang="zh-CN" altLang="en-US" dirty="0">
              <a:solidFill>
                <a:srgbClr val="FF0066"/>
              </a:solidFill>
            </a:endParaRPr>
          </a:p>
          <a:p>
            <a:pPr eaLnBrk="1" hangingPunct="1">
              <a:buNone/>
            </a:pPr>
            <a:r>
              <a:rPr lang="zh-CN" altLang="en-US" sz="4400" dirty="0">
                <a:solidFill>
                  <a:srgbClr val="0000FF"/>
                </a:solidFill>
              </a:rPr>
              <a:t>                   肺结核！！！</a:t>
            </a:r>
          </a:p>
          <a:p>
            <a:pPr eaLnBrk="1" hangingPunct="1"/>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ln/>
        </p:spPr>
        <p:txBody>
          <a:bodyPr vert="horz" wrap="square" lIns="91440" tIns="45720" rIns="91440" bIns="45720" anchor="ctr"/>
          <a:lstStyle/>
          <a:p>
            <a:pPr eaLnBrk="1" hangingPunct="1"/>
            <a:r>
              <a:rPr lang="zh-CN" altLang="en-US" dirty="0">
                <a:latin typeface="楷体_GB2312" pitchFamily="49" charset="-122"/>
                <a:ea typeface="楷体_GB2312" pitchFamily="49" charset="-122"/>
              </a:rPr>
              <a:t>结核杆菌</a:t>
            </a:r>
            <a:endParaRPr lang="zh-CN" altLang="en-US" dirty="0"/>
          </a:p>
        </p:txBody>
      </p:sp>
      <p:sp>
        <p:nvSpPr>
          <p:cNvPr id="3" name="内容占位符 2"/>
          <p:cNvSpPr>
            <a:spLocks noGrp="1"/>
          </p:cNvSpPr>
          <p:nvPr>
            <p:ph idx="1"/>
          </p:nvPr>
        </p:nvSpPr>
        <p:spPr/>
        <p:txBody>
          <a:bodyPr vert="horz" wrap="square" lIns="91440" tIns="45720" rIns="91440" bIns="45720" numCol="1" anchor="t" anchorCtr="0" compatLnSpc="1"/>
          <a:lstStyle/>
          <a:p>
            <a:pPr marL="365760" marR="0" lvl="0" indent="-255905" algn="l" defTabSz="914400" rtl="0" eaLnBrk="1" fontAlgn="auto" latinLnBrk="0" hangingPunct="1">
              <a:lnSpc>
                <a:spcPct val="100000"/>
              </a:lnSpc>
              <a:spcBef>
                <a:spcPct val="35000"/>
              </a:spcBef>
              <a:spcAft>
                <a:spcPct val="15000"/>
              </a:spcAft>
              <a:buClrTx/>
              <a:buSzTx/>
              <a:buFont typeface="Wingdings" panose="05000000000000000000" pitchFamily="2" charset="2"/>
              <a:buBlip>
                <a:blip r:embed="rId2"/>
              </a:buBlip>
              <a:defRPr/>
            </a:pPr>
            <a:r>
              <a:rPr kumimoji="0" lang="zh-CN" altLang="en-US" sz="3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属分枝杆菌</a:t>
            </a:r>
          </a:p>
          <a:p>
            <a:pPr marL="365760" marR="0" lvl="0" indent="-255905" algn="l" defTabSz="914400" rtl="0" eaLnBrk="1" fontAlgn="auto" latinLnBrk="0" hangingPunct="1">
              <a:lnSpc>
                <a:spcPct val="100000"/>
              </a:lnSpc>
              <a:spcBef>
                <a:spcPct val="35000"/>
              </a:spcBef>
              <a:spcAft>
                <a:spcPct val="15000"/>
              </a:spcAft>
              <a:buClrTx/>
              <a:buSzTx/>
              <a:buFont typeface="Wingdings" panose="05000000000000000000" pitchFamily="2" charset="2"/>
              <a:buBlip>
                <a:blip r:embed="rId2"/>
              </a:buBlip>
              <a:defRPr/>
            </a:pPr>
            <a:r>
              <a:rPr kumimoji="0" lang="zh-CN" altLang="en-US" sz="3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直或微弯曲的细长杆菌，抗酸性 </a:t>
            </a:r>
          </a:p>
          <a:p>
            <a:pPr marL="365760" marR="0" lvl="0" indent="-255905" algn="l" defTabSz="914400" rtl="0" eaLnBrk="1" fontAlgn="auto" latinLnBrk="0" hangingPunct="1">
              <a:lnSpc>
                <a:spcPct val="100000"/>
              </a:lnSpc>
              <a:spcBef>
                <a:spcPct val="35000"/>
              </a:spcBef>
              <a:spcAft>
                <a:spcPct val="15000"/>
              </a:spcAft>
              <a:buClrTx/>
              <a:buSzTx/>
              <a:buFont typeface="Wingdings" panose="05000000000000000000" pitchFamily="2" charset="2"/>
              <a:buBlip>
                <a:blip r:embed="rId2"/>
              </a:buBlip>
              <a:defRPr/>
            </a:pPr>
            <a:r>
              <a:rPr kumimoji="0" lang="zh-CN" altLang="en-US" sz="3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生长缓慢，容易发生变异</a:t>
            </a:r>
          </a:p>
          <a:p>
            <a:pPr marL="365760" marR="0" lvl="0" indent="-255905" algn="l" defTabSz="914400" rtl="0" eaLnBrk="1" fontAlgn="auto" latinLnBrk="0" hangingPunct="1">
              <a:lnSpc>
                <a:spcPct val="100000"/>
              </a:lnSpc>
              <a:spcBef>
                <a:spcPct val="35000"/>
              </a:spcBef>
              <a:spcAft>
                <a:spcPct val="15000"/>
              </a:spcAft>
              <a:buClrTx/>
              <a:buSzTx/>
              <a:buFont typeface="Wingdings" panose="05000000000000000000" pitchFamily="2" charset="2"/>
              <a:buBlip>
                <a:blip r:embed="rId2"/>
              </a:buBlip>
              <a:defRPr/>
            </a:pPr>
            <a:r>
              <a:rPr kumimoji="0" lang="zh-CN" altLang="en-US" sz="3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致病性 </a:t>
            </a:r>
          </a:p>
          <a:p>
            <a:pPr marL="365760" marR="0" lvl="0" indent="-255905" algn="l" defTabSz="914400" rtl="0" eaLnBrk="1" fontAlgn="auto" latinLnBrk="0" hangingPunct="1">
              <a:lnSpc>
                <a:spcPct val="100000"/>
              </a:lnSpc>
              <a:spcBef>
                <a:spcPct val="35000"/>
              </a:spcBef>
              <a:spcAft>
                <a:spcPct val="15000"/>
              </a:spcAft>
              <a:buClrTx/>
              <a:buSzTx/>
              <a:buFont typeface="Wingdings" panose="05000000000000000000" pitchFamily="2" charset="2"/>
              <a:buBlip>
                <a:blip r:embed="rId2"/>
              </a:buBlip>
              <a:defRPr/>
            </a:pPr>
            <a:r>
              <a:rPr kumimoji="0" lang="zh-CN" altLang="en-US" sz="3200" b="1" i="0" u="none" strike="noStrike" kern="0" cap="none" spc="0" normalizeH="0" baseline="0" noProof="0" dirty="0">
                <a:ln>
                  <a:noFill/>
                </a:ln>
                <a:solidFill>
                  <a:schemeClr val="tx1"/>
                </a:solidFill>
                <a:effectLst/>
                <a:uLnTx/>
                <a:uFillTx/>
                <a:latin typeface="楷体_GB2312" pitchFamily="49" charset="-122"/>
                <a:ea typeface="楷体_GB2312" pitchFamily="49" charset="-122"/>
                <a:cs typeface="+mn-cs"/>
              </a:rPr>
              <a:t>病理机制</a:t>
            </a: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文本占位符 28673" descr="结核病3"/>
          <p:cNvPicPr>
            <a:picLocks noGrp="1" noChangeAspect="1"/>
          </p:cNvPicPr>
          <p:nvPr>
            <p:ph idx="1"/>
          </p:nvPr>
        </p:nvPicPr>
        <p:blipFill>
          <a:blip r:embed="rId2" cstate="print"/>
          <a:srcRect/>
          <a:stretch>
            <a:fillRect/>
          </a:stretch>
        </p:blipFill>
        <p:spPr>
          <a:xfrm>
            <a:off x="179388" y="333375"/>
            <a:ext cx="7991475" cy="6108700"/>
          </a:xfrm>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a:xfrm>
            <a:off x="323850" y="188913"/>
            <a:ext cx="8229600" cy="1143000"/>
          </a:xfrm>
          <a:ln/>
        </p:spPr>
        <p:txBody>
          <a:bodyPr vert="horz" wrap="square" lIns="91440" tIns="45720" rIns="91440" bIns="45720" anchor="ctr"/>
          <a:lstStyle/>
          <a:p>
            <a:pPr eaLnBrk="1" hangingPunct="1"/>
            <a:r>
              <a:rPr lang="zh-CN" altLang="en-US" sz="4000" dirty="0"/>
              <a:t>结核病的临床表现</a:t>
            </a:r>
          </a:p>
        </p:txBody>
      </p:sp>
      <p:sp>
        <p:nvSpPr>
          <p:cNvPr id="65539" name="Rectangle 3"/>
          <p:cNvSpPr>
            <a:spLocks noGrp="1" noChangeArrowheads="1"/>
          </p:cNvSpPr>
          <p:nvPr>
            <p:ph idx="1"/>
          </p:nvPr>
        </p:nvSpPr>
        <p:spPr>
          <a:xfrm>
            <a:off x="0" y="1484313"/>
            <a:ext cx="9144000" cy="4968875"/>
          </a:xfrm>
        </p:spPr>
        <p:txBody>
          <a:bodyPr vert="horz" wrap="square" lIns="91440" tIns="45720" rIns="91440" bIns="45720" numCol="1" anchor="t" anchorCtr="0" compatLnSpc="1"/>
          <a:lstStyle/>
          <a:p>
            <a:pPr marL="342900" marR="0" lvl="0" indent="-342900" algn="l" defTabSz="914400" rtl="0" eaLnBrk="1" fontAlgn="base" latinLnBrk="0" hangingPunct="1">
              <a:lnSpc>
                <a:spcPct val="90000"/>
              </a:lnSpc>
              <a:spcBef>
                <a:spcPct val="20000"/>
              </a:spcBef>
              <a:spcAft>
                <a:spcPct val="0"/>
              </a:spcAft>
              <a:buClrTx/>
              <a:buSzTx/>
              <a:buFontTx/>
              <a:buNone/>
              <a:defRPr/>
            </a:pPr>
            <a:r>
              <a:rPr kumimoji="0" lang="zh-CN" altLang="en-US" sz="32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楷体_GB2312" pitchFamily="49" charset="-122"/>
                <a:ea typeface="楷体_GB2312" pitchFamily="49" charset="-122"/>
                <a:cs typeface="+mn-cs"/>
              </a:rPr>
              <a:t>肺结核常见的症状：</a:t>
            </a: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多数起病缓慢，部分病人可无明显症状</a:t>
            </a:r>
            <a:r>
              <a:rPr kumimoji="0" lang="en-US" altLang="zh-CN"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a:t>
            </a: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呼吸系统症状</a:t>
            </a:r>
            <a:r>
              <a:rPr kumimoji="0" lang="en-US" altLang="zh-CN"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 </a:t>
            </a:r>
            <a:r>
              <a:rPr kumimoji="0" lang="zh-CN" altLang="en-US"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随着病变进展，病人可表现咳嗽、咳痰、咳血痰或咯血等呼吸系统症状</a:t>
            </a:r>
            <a:r>
              <a:rPr kumimoji="0" lang="en-US" altLang="zh-CN"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a:t>
            </a: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全身症状有盗汗，疲乏，间断或持续午后低热，胸背部酸痛，食欲不振，体重减轻，女性病人可伴有月经失调或闭经</a:t>
            </a:r>
            <a:r>
              <a:rPr kumimoji="0" lang="en-US" altLang="zh-CN" sz="3200" b="0" i="0" u="none" strike="noStrike" kern="0" cap="none" spc="0" normalizeH="0" baseline="0" noProof="0" dirty="0" smtClean="0">
                <a:ln>
                  <a:noFill/>
                </a:ln>
                <a:solidFill>
                  <a:schemeClr val="tx1"/>
                </a:solidFill>
                <a:effectLst/>
                <a:uLnTx/>
                <a:uFillTx/>
                <a:latin typeface="楷体_GB2312" pitchFamily="49" charset="-122"/>
                <a:ea typeface="楷体_GB2312" pitchFamily="49" charset="-122"/>
                <a:cs typeface="+mn-cs"/>
              </a:rPr>
              <a:t>;</a:t>
            </a:r>
          </a:p>
          <a:p>
            <a:pPr marL="342900" marR="0" lvl="0" indent="-342900" algn="l" defTabSz="914400" rtl="0" eaLnBrk="1" fontAlgn="base" latinLnBrk="0" hangingPunct="1">
              <a:lnSpc>
                <a:spcPct val="90000"/>
              </a:lnSpc>
              <a:spcBef>
                <a:spcPct val="20000"/>
              </a:spcBef>
              <a:spcAft>
                <a:spcPct val="0"/>
              </a:spcAft>
              <a:buClrTx/>
              <a:buSzTx/>
              <a:buFontTx/>
              <a:buChar char="•"/>
              <a:defRPr/>
            </a:pPr>
            <a:endParaRPr kumimoji="0" lang="en-US" altLang="zh-CN" sz="3200" b="0" i="0" u="none" strike="noStrike" kern="0" cap="none" spc="0" normalizeH="0" baseline="0" noProof="0" dirty="0" smtClean="0">
              <a:ln>
                <a:noFill/>
              </a:ln>
              <a:solidFill>
                <a:srgbClr val="FF0000"/>
              </a:solidFill>
              <a:effectLst/>
              <a:uLnTx/>
              <a:uFillTx/>
              <a:latin typeface="楷体_GB2312" pitchFamily="49" charset="-122"/>
              <a:ea typeface="楷体_GB2312" pitchFamily="49" charset="-122"/>
              <a:cs typeface="+mn-cs"/>
            </a:endParaRPr>
          </a:p>
          <a:p>
            <a:pPr marL="342900" marR="0" lvl="0" indent="-342900" algn="l" defTabSz="914400" rtl="0" eaLnBrk="1" fontAlgn="base" latinLnBrk="0" hangingPunct="1">
              <a:lnSpc>
                <a:spcPct val="90000"/>
              </a:lnSpc>
              <a:spcBef>
                <a:spcPct val="20000"/>
              </a:spcBef>
              <a:spcAft>
                <a:spcPct val="0"/>
              </a:spcAft>
              <a:buClrTx/>
              <a:buSzTx/>
              <a:buFontTx/>
              <a:buChar char="•"/>
              <a:defRPr/>
            </a:pPr>
            <a:r>
              <a:rPr kumimoji="0" lang="zh-CN" altLang="en-US" sz="3200" b="0" i="0" u="none" strike="noStrike" kern="0" cap="none" spc="0" normalizeH="0" baseline="0" noProof="0" dirty="0" smtClean="0">
                <a:ln>
                  <a:noFill/>
                </a:ln>
                <a:solidFill>
                  <a:srgbClr val="FF0000"/>
                </a:solidFill>
                <a:effectLst/>
                <a:uLnTx/>
                <a:uFillTx/>
                <a:latin typeface="楷体_GB2312" pitchFamily="49" charset="-122"/>
                <a:ea typeface="楷体_GB2312" pitchFamily="49" charset="-122"/>
                <a:cs typeface="+mn-cs"/>
              </a:rPr>
              <a:t>肺结核症状缺乏特异性，但咳嗽、咳痰≥</a:t>
            </a:r>
            <a:r>
              <a:rPr kumimoji="0" lang="en-US" altLang="zh-CN" sz="3200" b="0" i="0" u="none" strike="noStrike" kern="0" cap="none" spc="0" normalizeH="0" baseline="0" noProof="0" dirty="0" smtClean="0">
                <a:ln>
                  <a:noFill/>
                </a:ln>
                <a:solidFill>
                  <a:srgbClr val="FF0000"/>
                </a:solidFill>
                <a:effectLst/>
                <a:uLnTx/>
                <a:uFillTx/>
                <a:latin typeface="楷体_GB2312" pitchFamily="49" charset="-122"/>
                <a:ea typeface="楷体_GB2312" pitchFamily="49" charset="-122"/>
                <a:cs typeface="+mn-cs"/>
              </a:rPr>
              <a:t>2</a:t>
            </a:r>
            <a:r>
              <a:rPr kumimoji="0" lang="zh-CN" altLang="en-US" sz="3200" b="0" i="0" u="none" strike="noStrike" kern="0" cap="none" spc="0" normalizeH="0" baseline="0" noProof="0" dirty="0" smtClean="0">
                <a:ln>
                  <a:noFill/>
                </a:ln>
                <a:solidFill>
                  <a:srgbClr val="FF0000"/>
                </a:solidFill>
                <a:effectLst/>
                <a:uLnTx/>
                <a:uFillTx/>
                <a:latin typeface="楷体_GB2312" pitchFamily="49" charset="-122"/>
                <a:ea typeface="楷体_GB2312" pitchFamily="49" charset="-122"/>
                <a:cs typeface="+mn-cs"/>
              </a:rPr>
              <a:t>周或咯血为最主要的肺结核可疑症状。</a:t>
            </a: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zh-CN" altLang="en-US" sz="3600" b="1" i="0" u="none" strike="noStrike" kern="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250825" y="188913"/>
            <a:ext cx="8229600" cy="1143000"/>
          </a:xfrm>
          <a:ln/>
        </p:spPr>
        <p:txBody>
          <a:bodyPr vert="horz" wrap="square" lIns="91440" tIns="45720" rIns="91440" bIns="45720" anchor="ctr"/>
          <a:lstStyle/>
          <a:p>
            <a:pPr eaLnBrk="1" hangingPunct="1"/>
            <a:r>
              <a:rPr lang="zh-CN" altLang="en-US" sz="4000" dirty="0"/>
              <a:t>传染源</a:t>
            </a:r>
          </a:p>
        </p:txBody>
      </p:sp>
      <p:sp>
        <p:nvSpPr>
          <p:cNvPr id="62467" name="Rectangle 3"/>
          <p:cNvSpPr>
            <a:spLocks noGrp="1" noChangeArrowheads="1"/>
          </p:cNvSpPr>
          <p:nvPr>
            <p:ph idx="1"/>
          </p:nvPr>
        </p:nvSpPr>
        <p:spPr>
          <a:xfrm>
            <a:off x="468313" y="1052513"/>
            <a:ext cx="8229600" cy="5472113"/>
          </a:xfrm>
        </p:spPr>
        <p:txBody>
          <a:bodyPr vert="horz" wrap="square" lIns="91440" tIns="45720" rIns="91440" bIns="45720" numCol="1" anchor="t" anchorCtr="0" compatLnSpc="1"/>
          <a:lstStyle/>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结核病是一种慢性传染病，但不是所有结核病都是结核病的传染源。</a:t>
            </a:r>
            <a:r>
              <a:rPr kumimoji="0" lang="zh-CN" altLang="en-US" sz="2400" b="0"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只有肺结核患者才可能成为结核病的传染源</a:t>
            </a: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，因为肺脏是通过支气管、气管与外界相通。而肺外器官一般不与外界相通，一般不会成为传染源。</a:t>
            </a: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不是所有的肺结核患者都是传染源</a:t>
            </a: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rPr>
              <a:t>，如果肺结核患者处于早期阶段，结核杆菌的数量还很少，结核病变又没有与支气管或气管相连通，又没有明显的咳嗽、咳痰症状，结核杆菌也不会播散到空气之中，因此也不会成为传染源。</a:t>
            </a: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rgbClr val="FF0000"/>
                </a:solidFill>
                <a:effectLst>
                  <a:outerShdw blurRad="38100" dist="38100" dir="2700000" algn="tl">
                    <a:srgbClr val="C0C0C0"/>
                  </a:outerShdw>
                </a:effectLst>
                <a:uLnTx/>
                <a:uFillTx/>
                <a:latin typeface="+mn-lt"/>
                <a:ea typeface="+mn-ea"/>
                <a:cs typeface="+mn-cs"/>
              </a:rPr>
              <a:t>有咳嗽、咳痰症状的排菌肺结核病人是最主要的结核病传染源，尤其是痰结核杆菌涂片阳性的未经治疗者</a:t>
            </a:r>
            <a:r>
              <a:rPr kumimoji="0" lang="zh-CN" altLang="en-US" sz="2400" b="0" i="0" u="none" strike="noStrike" kern="0" cap="none" spc="0" normalizeH="0" baseline="0" noProof="0" dirty="0" smtClean="0">
                <a:ln>
                  <a:noFill/>
                </a:ln>
                <a:solidFill>
                  <a:schemeClr val="folHlink"/>
                </a:solidFill>
                <a:effectLst>
                  <a:outerShdw blurRad="38100" dist="38100" dir="2700000" algn="tl">
                    <a:srgbClr val="C0C0C0"/>
                  </a:outerShdw>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Tx/>
              <a:buChar char="•"/>
              <a:defRPr/>
            </a:pP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传染性肺结核病人一但被发现，经过正规、合理的治疗后传染性很快就会消失。研究显示，经过正规、合理的治疗，约</a:t>
            </a:r>
            <a:r>
              <a:rPr kumimoji="0" lang="en-US" altLang="zh-CN"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2</a:t>
            </a: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周后排出的结核杆菌就开始大量减少，</a:t>
            </a:r>
            <a:r>
              <a:rPr kumimoji="0" lang="en-US" altLang="zh-CN"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2</a:t>
            </a:r>
            <a:r>
              <a:rPr kumimoji="0" lang="zh-CN" altLang="en-US" sz="2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个月后绝大多数患者传染性就会消失</a:t>
            </a:r>
            <a:r>
              <a:rPr kumimoji="0" lang="zh-CN" altLang="en-US" sz="1400" b="0" i="0" u="none" strike="noStrike" kern="0" cap="none" spc="0" normalizeH="0" baseline="0" noProof="0" dirty="0" smtClean="0">
                <a:ln>
                  <a:noFill/>
                </a:ln>
                <a:solidFill>
                  <a:schemeClr val="tx1"/>
                </a:solidFill>
                <a:effectLst>
                  <a:outerShdw blurRad="38100" dist="38100" dir="2700000" algn="tl">
                    <a:srgbClr val="C0C0C0"/>
                  </a:outerShdw>
                </a:effectLst>
                <a:uLnTx/>
                <a:uFillTx/>
                <a:latin typeface="仿宋_GB2312" pitchFamily="49" charset="-122"/>
                <a:ea typeface="仿宋_GB2312" pitchFamily="49" charset="-122"/>
                <a:cs typeface="+mn-cs"/>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结核病研究方案">
  <a:themeElements>
    <a:clrScheme name="结核病研究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结核病研究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结核病研究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结核病研究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结核病研究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结核病研究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结核病研究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结核病研究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结核病研究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结核病研究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结核病研究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结核病研究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结核病研究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结核病研究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1729</Words>
  <Application>Microsoft Office PowerPoint</Application>
  <PresentationFormat>全屏显示(4:3)</PresentationFormat>
  <Paragraphs>139</Paragraphs>
  <Slides>29</Slides>
  <Notes>1</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结核病研究方案</vt:lpstr>
      <vt:lpstr> 开展终结结核行动           共建共享健康中国</vt:lpstr>
      <vt:lpstr>一、什么是结核病？</vt:lpstr>
      <vt:lpstr>世界防治结核病日 </vt:lpstr>
      <vt:lpstr>幻灯片 4</vt:lpstr>
      <vt:lpstr>幻灯片 5</vt:lpstr>
      <vt:lpstr>结核杆菌</vt:lpstr>
      <vt:lpstr>幻灯片 7</vt:lpstr>
      <vt:lpstr>结核病的临床表现</vt:lpstr>
      <vt:lpstr>传染源</vt:lpstr>
      <vt:lpstr>传播途径</vt:lpstr>
      <vt:lpstr>幻灯片 11</vt:lpstr>
      <vt:lpstr>易感人群</vt:lpstr>
      <vt:lpstr>幻灯片 13</vt:lpstr>
      <vt:lpstr>二、结核病疫情、控制策略</vt:lpstr>
      <vt:lpstr>结核病控制策略</vt:lpstr>
      <vt:lpstr>南京市结核病防治模式</vt:lpstr>
      <vt:lpstr>三、肺结核病发现、诊治、管理</vt:lpstr>
      <vt:lpstr>肺结核病的诊断</vt:lpstr>
      <vt:lpstr>肺结核的治疗</vt:lpstr>
      <vt:lpstr>幻灯片 20</vt:lpstr>
      <vt:lpstr>幻灯片 21</vt:lpstr>
      <vt:lpstr>国家结核病免费政策</vt:lpstr>
      <vt:lpstr>幻灯片 23</vt:lpstr>
      <vt:lpstr>得了肺结核怎么办？</vt:lpstr>
      <vt:lpstr>得了肺结核怎么办？</vt:lpstr>
      <vt:lpstr>六、怎样预防肺结核病？</vt:lpstr>
      <vt:lpstr>怎样预防肺结核病？</vt:lpstr>
      <vt:lpstr>怎样预防肺结核病？</vt:lpstr>
      <vt:lpstr>你我共同参与，消除结核危害</vt:lpstr>
    </vt:vector>
  </TitlesOfParts>
  <Company>MC SYSTEM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遏制结核                    共享健康</dc:title>
  <dc:creator>丁松宁</dc:creator>
  <cp:lastModifiedBy>dell</cp:lastModifiedBy>
  <cp:revision>109</cp:revision>
  <dcterms:created xsi:type="dcterms:W3CDTF">2010-06-20T03:00:31Z</dcterms:created>
  <dcterms:modified xsi:type="dcterms:W3CDTF">2019-03-25T05:23:22Z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