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2" r:id="rId6"/>
    <p:sldId id="277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8" r:id="rId16"/>
    <p:sldId id="272" r:id="rId17"/>
    <p:sldId id="273" r:id="rId18"/>
    <p:sldId id="274" r:id="rId19"/>
    <p:sldId id="275" r:id="rId20"/>
    <p:sldId id="258" r:id="rId21"/>
  </p:sldIdLst>
  <p:sldSz cx="9144000" cy="6858000" type="screen4x3"/>
  <p:notesSz cx="6858000" cy="9144000"/>
  <p:defaultTextStyle>
    <a:defPPr>
      <a:defRPr lang="de-DE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C00"/>
    <a:srgbClr val="FF9900"/>
    <a:srgbClr val="FF0066"/>
    <a:srgbClr val="FF00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 showGuides="1">
      <p:cViewPr varScale="1">
        <p:scale>
          <a:sx n="68" d="100"/>
          <a:sy n="68" d="100"/>
        </p:scale>
        <p:origin x="-15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4" name="Rectangle 4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 noRo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/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本模板来源于网络，由第一课件网整理发布，免费分享给大家使用。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第一课件网是国内最专业的</a:t>
            </a:r>
            <a:r>
              <a:rPr lang="en-US" altLang="zh-CN" dirty="0">
                <a:ea typeface="宋体" panose="02010600030101010101" pitchFamily="2" charset="-122"/>
              </a:rPr>
              <a:t>PPT</a:t>
            </a:r>
            <a:r>
              <a:rPr lang="zh-CN" altLang="en-US" dirty="0">
                <a:ea typeface="宋体" panose="02010600030101010101" pitchFamily="2" charset="-122"/>
              </a:rPr>
              <a:t>模板分享网站，所有模板均经严格测试，保证</a:t>
            </a:r>
            <a:r>
              <a:rPr lang="en-US" altLang="zh-CN" dirty="0">
                <a:ea typeface="宋体" panose="02010600030101010101" pitchFamily="2" charset="-122"/>
              </a:rPr>
              <a:t>100%</a:t>
            </a:r>
            <a:r>
              <a:rPr lang="zh-CN" altLang="en-US" dirty="0">
                <a:ea typeface="宋体" panose="02010600030101010101" pitchFamily="2" charset="-122"/>
              </a:rPr>
              <a:t>下载，</a:t>
            </a:r>
            <a:r>
              <a:rPr lang="en-US" altLang="zh-CN" dirty="0">
                <a:ea typeface="宋体" panose="02010600030101010101" pitchFamily="2" charset="-122"/>
              </a:rPr>
              <a:t>100%</a:t>
            </a:r>
            <a:r>
              <a:rPr lang="zh-CN" altLang="en-US" dirty="0">
                <a:ea typeface="宋体" panose="02010600030101010101" pitchFamily="2" charset="-122"/>
              </a:rPr>
              <a:t>精彩！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更多精彩</a:t>
            </a:r>
            <a:r>
              <a:rPr lang="en-US" altLang="zh-CN" dirty="0">
                <a:ea typeface="宋体" panose="02010600030101010101" pitchFamily="2" charset="-122"/>
              </a:rPr>
              <a:t>PPT</a:t>
            </a:r>
            <a:r>
              <a:rPr lang="zh-CN" altLang="en-US" dirty="0">
                <a:ea typeface="宋体" panose="02010600030101010101" pitchFamily="2" charset="-122"/>
              </a:rPr>
              <a:t>模板，敬请访问</a:t>
            </a:r>
            <a:r>
              <a:rPr lang="en-US" altLang="zh-CN" b="1" dirty="0">
                <a:ea typeface="宋体" panose="02010600030101010101" pitchFamily="2" charset="-122"/>
              </a:rPr>
              <a:t>http://www.1kejian.com</a:t>
            </a:r>
            <a:endParaRPr lang="en-US" altLang="zh-CN" b="1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使用时删除此备注即可。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配色方案修改：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配色方案在</a:t>
            </a:r>
            <a:r>
              <a:rPr lang="en-US" altLang="zh-CN" dirty="0">
                <a:ea typeface="宋体" panose="02010600030101010101" pitchFamily="2" charset="-122"/>
              </a:rPr>
              <a:t>【</a:t>
            </a:r>
            <a:r>
              <a:rPr lang="zh-CN" altLang="en-US" dirty="0">
                <a:ea typeface="宋体" panose="02010600030101010101" pitchFamily="2" charset="-122"/>
              </a:rPr>
              <a:t>格式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幻灯片设计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配色方案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编辑配色方案</a:t>
            </a:r>
            <a:r>
              <a:rPr lang="en-US" altLang="zh-CN" dirty="0">
                <a:ea typeface="宋体" panose="02010600030101010101" pitchFamily="2" charset="-122"/>
              </a:rPr>
              <a:t>】</a:t>
            </a:r>
            <a:r>
              <a:rPr lang="zh-CN" altLang="en-US" dirty="0">
                <a:ea typeface="宋体" panose="02010600030101010101" pitchFamily="2" charset="-122"/>
              </a:rPr>
              <a:t>下调整。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dirty="0">
                <a:ea typeface="宋体" panose="02010600030101010101" pitchFamily="2" charset="-122"/>
              </a:rPr>
              <a:t>LOGO</a:t>
            </a:r>
            <a:r>
              <a:rPr lang="zh-CN" altLang="en-US" dirty="0">
                <a:ea typeface="宋体" panose="02010600030101010101" pitchFamily="2" charset="-122"/>
              </a:rPr>
              <a:t>的添加：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dirty="0">
                <a:ea typeface="宋体" panose="02010600030101010101" pitchFamily="2" charset="-122"/>
              </a:rPr>
              <a:t>Logo</a:t>
            </a:r>
            <a:r>
              <a:rPr lang="zh-CN" altLang="en-US" dirty="0">
                <a:ea typeface="宋体" panose="02010600030101010101" pitchFamily="2" charset="-122"/>
              </a:rPr>
              <a:t>添加修改在</a:t>
            </a:r>
            <a:r>
              <a:rPr lang="en-US" altLang="zh-CN" dirty="0">
                <a:ea typeface="宋体" panose="02010600030101010101" pitchFamily="2" charset="-122"/>
              </a:rPr>
              <a:t>【</a:t>
            </a:r>
            <a:r>
              <a:rPr lang="zh-CN" altLang="en-US" dirty="0">
                <a:ea typeface="宋体" panose="02010600030101010101" pitchFamily="2" charset="-122"/>
              </a:rPr>
              <a:t>视图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母版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幻灯片母版</a:t>
            </a:r>
            <a:r>
              <a:rPr lang="en-US" altLang="zh-CN" dirty="0">
                <a:ea typeface="宋体" panose="02010600030101010101" pitchFamily="2" charset="-122"/>
              </a:rPr>
              <a:t>】</a:t>
            </a:r>
            <a:r>
              <a:rPr lang="zh-CN" altLang="en-US" dirty="0">
                <a:ea typeface="宋体" panose="02010600030101010101" pitchFamily="2" charset="-122"/>
              </a:rPr>
              <a:t>下调整。直接选择</a:t>
            </a:r>
            <a:r>
              <a:rPr lang="en-US" altLang="zh-CN" dirty="0">
                <a:ea typeface="宋体" panose="02010600030101010101" pitchFamily="2" charset="-122"/>
              </a:rPr>
              <a:t>logo</a:t>
            </a:r>
            <a:r>
              <a:rPr lang="zh-CN" altLang="en-US" dirty="0">
                <a:ea typeface="宋体" panose="02010600030101010101" pitchFamily="2" charset="-122"/>
              </a:rPr>
              <a:t>图片删除或修改。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字体格式的设置：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括标题和文本格式的设置在</a:t>
            </a:r>
            <a:r>
              <a:rPr lang="en-US" altLang="zh-CN" dirty="0">
                <a:ea typeface="宋体" panose="02010600030101010101" pitchFamily="2" charset="-122"/>
              </a:rPr>
              <a:t>【</a:t>
            </a:r>
            <a:r>
              <a:rPr lang="zh-CN" altLang="en-US" dirty="0">
                <a:ea typeface="宋体" panose="02010600030101010101" pitchFamily="2" charset="-122"/>
              </a:rPr>
              <a:t>视图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母版</a:t>
            </a:r>
            <a:r>
              <a:rPr lang="en-US" altLang="zh-CN" dirty="0">
                <a:ea typeface="宋体" panose="02010600030101010101" pitchFamily="2" charset="-122"/>
              </a:rPr>
              <a:t>】--&gt;【</a:t>
            </a:r>
            <a:r>
              <a:rPr lang="zh-CN" altLang="en-US" dirty="0">
                <a:ea typeface="宋体" panose="02010600030101010101" pitchFamily="2" charset="-122"/>
              </a:rPr>
              <a:t>幻灯片母版</a:t>
            </a:r>
            <a:r>
              <a:rPr lang="en-US" altLang="zh-CN" dirty="0">
                <a:ea typeface="宋体" panose="02010600030101010101" pitchFamily="2" charset="-122"/>
              </a:rPr>
              <a:t>】</a:t>
            </a:r>
            <a:r>
              <a:rPr lang="zh-CN" altLang="en-US" dirty="0">
                <a:ea typeface="宋体" panose="02010600030101010101" pitchFamily="2" charset="-122"/>
              </a:rPr>
              <a:t>下调整。</a:t>
            </a:r>
            <a:endParaRPr lang="zh-CN" altLang="en-US" dirty="0">
              <a:ea typeface="宋体" panose="02010600030101010101" pitchFamily="2" charset="-122"/>
            </a:endParaRPr>
          </a:p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de-DE" altLang="zh-CN" dirty="0"/>
              <a:t>Titelmasterformat durch Klicken bearbeiten</a:t>
            </a:r>
            <a:endParaRPr lang="de-DE" altLang="zh-CN" dirty="0"/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de-DE" altLang="zh-CN" dirty="0"/>
              <a:t>Textmasterformate durch Klicken bearbeiten</a:t>
            </a:r>
            <a:endParaRPr lang="de-DE" altLang="zh-CN" dirty="0"/>
          </a:p>
          <a:p>
            <a:pPr lvl="1"/>
            <a:r>
              <a:rPr lang="de-DE" altLang="zh-CN" dirty="0"/>
              <a:t>Zweite Ebene</a:t>
            </a:r>
            <a:endParaRPr lang="de-DE" altLang="zh-CN" dirty="0"/>
          </a:p>
          <a:p>
            <a:pPr lvl="2"/>
            <a:r>
              <a:rPr lang="de-DE" altLang="zh-CN" dirty="0"/>
              <a:t>Dritte Ebene</a:t>
            </a:r>
            <a:endParaRPr lang="de-DE" altLang="zh-CN" dirty="0"/>
          </a:p>
          <a:p>
            <a:pPr lvl="3"/>
            <a:r>
              <a:rPr lang="de-DE" altLang="zh-CN" dirty="0"/>
              <a:t>Vierte Ebene</a:t>
            </a:r>
            <a:endParaRPr lang="de-DE" altLang="zh-CN" dirty="0"/>
          </a:p>
          <a:p>
            <a:pPr lvl="4"/>
            <a:r>
              <a:rPr lang="de-DE" altLang="zh-CN" dirty="0"/>
              <a:t>Fünfte Ebene</a:t>
            </a:r>
            <a:endParaRPr lang="de-DE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8" Type="http://schemas.openxmlformats.org/officeDocument/2006/relationships/slide" Target="slide3.xml"/><Relationship Id="rId7" Type="http://schemas.openxmlformats.org/officeDocument/2006/relationships/slide" Target="slide8.xml"/><Relationship Id="rId6" Type="http://schemas.openxmlformats.org/officeDocument/2006/relationships/slide" Target="slide14.xml"/><Relationship Id="rId5" Type="http://schemas.openxmlformats.org/officeDocument/2006/relationships/slide" Target="slide17.xml"/><Relationship Id="rId4" Type="http://schemas.openxmlformats.org/officeDocument/2006/relationships/slide" Target="slide5.xml"/><Relationship Id="rId3" Type="http://schemas.openxmlformats.org/officeDocument/2006/relationships/slide" Target="slide1.xml"/><Relationship Id="rId2" Type="http://schemas.openxmlformats.org/officeDocument/2006/relationships/image" Target="../media/image21.png"/><Relationship Id="rId14" Type="http://schemas.openxmlformats.org/officeDocument/2006/relationships/vmlDrawing" Target="../drawings/vmlDrawing1.vml"/><Relationship Id="rId13" Type="http://schemas.openxmlformats.org/officeDocument/2006/relationships/slideLayout" Target="../slideLayouts/slideLayout2.xml"/><Relationship Id="rId12" Type="http://schemas.openxmlformats.org/officeDocument/2006/relationships/hyperlink" Target="..\My%20Documents\&#26446;&#33589;\&#19971;&#19979;&#35838;&#20214;\&#30524;&#29699;.WMV" TargetMode="External"/><Relationship Id="rId11" Type="http://schemas.openxmlformats.org/officeDocument/2006/relationships/image" Target="../media/image22.GIF"/><Relationship Id="rId10" Type="http://schemas.openxmlformats.org/officeDocument/2006/relationships/slide" Target="slide7.xml"/><Relationship Id="rId1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GIF"/><Relationship Id="rId2" Type="http://schemas.openxmlformats.org/officeDocument/2006/relationships/slide" Target="slide1.xml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7.GIF"/><Relationship Id="rId6" Type="http://schemas.openxmlformats.org/officeDocument/2006/relationships/slide" Target="slide9.x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6.png"/><Relationship Id="rId3" Type="http://schemas.openxmlformats.org/officeDocument/2006/relationships/oleObject" Target="../embeddings/oleObject3.bin"/><Relationship Id="rId2" Type="http://schemas.openxmlformats.org/officeDocument/2006/relationships/image" Target="../media/image25.png"/><Relationship Id="rId1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oleObject" Target="../embeddings/oleObject9.bin"/><Relationship Id="rId7" Type="http://schemas.openxmlformats.org/officeDocument/2006/relationships/oleObject" Target="../embeddings/oleObject8.bin"/><Relationship Id="rId6" Type="http://schemas.openxmlformats.org/officeDocument/2006/relationships/image" Target="../media/image28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26.png"/><Relationship Id="rId3" Type="http://schemas.openxmlformats.org/officeDocument/2006/relationships/oleObject" Target="../embeddings/oleObject6.bin"/><Relationship Id="rId2" Type="http://schemas.openxmlformats.org/officeDocument/2006/relationships/image" Target="../media/image25.png"/><Relationship Id="rId10" Type="http://schemas.openxmlformats.org/officeDocument/2006/relationships/vmlDrawing" Target="../drawings/vmlDrawing3.vml"/><Relationship Id="rId1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7.xml"/><Relationship Id="rId2" Type="http://schemas.openxmlformats.org/officeDocument/2006/relationships/slide" Target="slide9.xml"/><Relationship Id="rId1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audio" Target="../media/audio1.wav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1.wav"/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1.wav"/><Relationship Id="rId3" Type="http://schemas.openxmlformats.org/officeDocument/2006/relationships/slide" Target="slide6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1.wav"/><Relationship Id="rId3" Type="http://schemas.openxmlformats.org/officeDocument/2006/relationships/slide" Target="slide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1.wav"/><Relationship Id="rId3" Type="http://schemas.openxmlformats.org/officeDocument/2006/relationships/slide" Target="slide8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1.wav"/><Relationship Id="rId3" Type="http://schemas.openxmlformats.org/officeDocument/2006/relationships/slide" Target="slide9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685800" y="1327150"/>
            <a:ext cx="7772400" cy="2273300"/>
          </a:xfrm>
          <a:ln/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r>
              <a:rPr lang="zh-CN" altLang="en-US" sz="5400" b="1" dirty="0">
                <a:solidFill>
                  <a:srgbClr val="FF0000"/>
                </a:solidFill>
                <a:ea typeface="宋体" panose="02010600030101010101" pitchFamily="2" charset="-122"/>
              </a:rPr>
              <a:t>爱护眼睛</a:t>
            </a:r>
            <a:br>
              <a:rPr lang="zh-CN" altLang="en-US" sz="5400" b="1" dirty="0">
                <a:solidFill>
                  <a:srgbClr val="FF0000"/>
                </a:solidFill>
                <a:ea typeface="宋体" panose="02010600030101010101" pitchFamily="2" charset="-122"/>
              </a:rPr>
            </a:br>
            <a:r>
              <a:rPr lang="zh-CN" altLang="en-US" sz="5400" b="1" dirty="0">
                <a:solidFill>
                  <a:srgbClr val="FF0000"/>
                </a:solidFill>
                <a:ea typeface="宋体" panose="02010600030101010101" pitchFamily="2" charset="-122"/>
              </a:rPr>
              <a:t>保护视力</a:t>
            </a:r>
            <a:endParaRPr lang="zh-CN" altLang="en-US" sz="5400" b="1" dirty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3438525" y="3806825"/>
            <a:ext cx="5600700" cy="1831975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r>
              <a:rPr lang="zh-CN" altLang="en-US" dirty="0">
                <a:latin typeface="+mn-lt"/>
                <a:ea typeface="宋体" panose="02010600030101010101" pitchFamily="2" charset="-122"/>
                <a:cs typeface="+mn-cs"/>
              </a:rPr>
              <a:t>          </a:t>
            </a:r>
            <a:endParaRPr lang="en-US" altLang="zh-CN" sz="28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  <a:p>
            <a:pPr eaLnBrk="1" hangingPunct="1">
              <a:buClrTx/>
              <a:buSzTx/>
              <a:buFontTx/>
            </a:pPr>
            <a:r>
              <a:rPr lang="zh-CN" altLang="en-US" dirty="0">
                <a:latin typeface="+mn-lt"/>
                <a:ea typeface="宋体" panose="02010600030101010101" pitchFamily="2" charset="-122"/>
                <a:cs typeface="+mn-cs"/>
              </a:rPr>
              <a:t>                                                 </a:t>
            </a:r>
            <a:endParaRPr lang="zh-CN" altLang="en-US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3843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近视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339" name="Picture 3" descr="患近视的人看见的图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304925"/>
            <a:ext cx="9144000" cy="5553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/>
        </p:spPr>
        <p:txBody>
          <a:bodyPr vert="horz" wrap="square" lIns="91440" tIns="45720" rIns="91440" bIns="45720" anchor="b"/>
          <a:p>
            <a:pPr eaLnBrk="1" hangingPunct="1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远视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3" name="Picture 3" descr="患远视的人看见的图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0"/>
            <a:ext cx="74517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Rectangle 4"/>
          <p:cNvSpPr/>
          <p:nvPr/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algn="ctr"/>
            <a:r>
              <a:rPr lang="zh-CN" altLang="en-US" sz="4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远视</a:t>
            </a:r>
            <a:endParaRPr lang="zh-CN" altLang="en-US" sz="44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5" name="Picture 5" descr="患远视的人看见的图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2275" y="0"/>
            <a:ext cx="74517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Rectangle 6"/>
          <p:cNvSpPr/>
          <p:nvPr/>
        </p:nvSpPr>
        <p:spPr>
          <a:xfrm>
            <a:off x="0" y="762000"/>
            <a:ext cx="1828800" cy="11398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algn="ctr"/>
            <a:r>
              <a:rPr lang="zh-CN" altLang="en-US" sz="4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远视</a:t>
            </a:r>
            <a:endParaRPr lang="zh-CN" altLang="en-US" sz="4400" dirty="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971800" y="2052638"/>
          <a:ext cx="38862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648075" imgH="3276600" progId="Paint.Picture">
                  <p:embed/>
                </p:oleObj>
              </mc:Choice>
              <mc:Fallback>
                <p:oleObj name="" r:id="rId1" imgW="3648075" imgH="32766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971800" y="2052638"/>
                        <a:ext cx="3886200" cy="3489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Line 3"/>
          <p:cNvSpPr/>
          <p:nvPr/>
        </p:nvSpPr>
        <p:spPr>
          <a:xfrm>
            <a:off x="2667000" y="4033838"/>
            <a:ext cx="4572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8" name="Line 4"/>
          <p:cNvSpPr/>
          <p:nvPr/>
        </p:nvSpPr>
        <p:spPr>
          <a:xfrm flipH="1">
            <a:off x="2590800" y="3881438"/>
            <a:ext cx="914400" cy="9144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Line 5"/>
          <p:cNvSpPr/>
          <p:nvPr/>
        </p:nvSpPr>
        <p:spPr>
          <a:xfrm>
            <a:off x="5486400" y="2509838"/>
            <a:ext cx="12954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0" name="Line 6"/>
          <p:cNvSpPr/>
          <p:nvPr/>
        </p:nvSpPr>
        <p:spPr>
          <a:xfrm>
            <a:off x="5791200" y="3195638"/>
            <a:ext cx="990600" cy="4762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1" name="Line 7"/>
          <p:cNvSpPr/>
          <p:nvPr/>
        </p:nvSpPr>
        <p:spPr>
          <a:xfrm>
            <a:off x="5791200" y="3881438"/>
            <a:ext cx="990600" cy="4762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2" name="Line 8"/>
          <p:cNvSpPr/>
          <p:nvPr/>
        </p:nvSpPr>
        <p:spPr>
          <a:xfrm flipH="1">
            <a:off x="2590800" y="3500438"/>
            <a:ext cx="9144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3" name="Line 9"/>
          <p:cNvSpPr/>
          <p:nvPr/>
        </p:nvSpPr>
        <p:spPr>
          <a:xfrm>
            <a:off x="2514600" y="2357438"/>
            <a:ext cx="1143000" cy="6858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4" name="Line 10"/>
          <p:cNvSpPr/>
          <p:nvPr/>
        </p:nvSpPr>
        <p:spPr>
          <a:xfrm flipH="1">
            <a:off x="3733800" y="4038600"/>
            <a:ext cx="0" cy="16764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5" name="Line 11"/>
          <p:cNvSpPr/>
          <p:nvPr/>
        </p:nvSpPr>
        <p:spPr>
          <a:xfrm>
            <a:off x="5334000" y="4343400"/>
            <a:ext cx="0" cy="13716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6" name="Text Box 12">
            <a:hlinkClick r:id="rId3" action="ppaction://hlinksldjump"/>
          </p:cNvPr>
          <p:cNvSpPr txBox="1"/>
          <p:nvPr/>
        </p:nvSpPr>
        <p:spPr>
          <a:xfrm>
            <a:off x="1905000" y="1905000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１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7" name="Text Box 13">
            <a:hlinkClick r:id="rId4" action="ppaction://hlinksldjump"/>
          </p:cNvPr>
          <p:cNvSpPr txBox="1"/>
          <p:nvPr/>
        </p:nvSpPr>
        <p:spPr>
          <a:xfrm>
            <a:off x="1905000" y="30432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２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8" name="Text Box 14">
            <a:hlinkClick r:id="rId5" action="ppaction://hlinksldjump"/>
          </p:cNvPr>
          <p:cNvSpPr txBox="1"/>
          <p:nvPr/>
        </p:nvSpPr>
        <p:spPr>
          <a:xfrm>
            <a:off x="1905000" y="36528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３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9" name="Text Box 15">
            <a:hlinkClick r:id="rId3" action="ppaction://hlinksldjump"/>
          </p:cNvPr>
          <p:cNvSpPr txBox="1"/>
          <p:nvPr/>
        </p:nvSpPr>
        <p:spPr>
          <a:xfrm>
            <a:off x="1905000" y="44148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４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0" name="Text Box 16">
            <a:hlinkClick r:id="rId6" action="ppaction://hlinksldjump"/>
          </p:cNvPr>
          <p:cNvSpPr txBox="1"/>
          <p:nvPr/>
        </p:nvSpPr>
        <p:spPr>
          <a:xfrm>
            <a:off x="3352800" y="57102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５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1" name="Text Box 17">
            <a:hlinkClick r:id="rId7" action="ppaction://hlinksldjump"/>
          </p:cNvPr>
          <p:cNvSpPr txBox="1"/>
          <p:nvPr/>
        </p:nvSpPr>
        <p:spPr>
          <a:xfrm>
            <a:off x="4953000" y="5715000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６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2" name="Text Box 18">
            <a:hlinkClick r:id="rId8" action="ppaction://hlinksldjump"/>
          </p:cNvPr>
          <p:cNvSpPr txBox="1"/>
          <p:nvPr/>
        </p:nvSpPr>
        <p:spPr>
          <a:xfrm>
            <a:off x="7086600" y="20526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７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3" name="Text Box 19">
            <a:hlinkClick r:id="rId3" action="ppaction://hlinksldjump"/>
          </p:cNvPr>
          <p:cNvSpPr txBox="1"/>
          <p:nvPr/>
        </p:nvSpPr>
        <p:spPr>
          <a:xfrm>
            <a:off x="7086600" y="28146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８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4" name="Text Box 20">
            <a:hlinkClick r:id="rId9" action="ppaction://hlinksldjump"/>
          </p:cNvPr>
          <p:cNvSpPr txBox="1"/>
          <p:nvPr/>
        </p:nvSpPr>
        <p:spPr>
          <a:xfrm>
            <a:off x="7086600" y="3500438"/>
            <a:ext cx="609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９</a:t>
            </a:r>
            <a:endParaRPr lang="zh-CN" altLang="en-US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45" name="Line 21"/>
          <p:cNvSpPr/>
          <p:nvPr/>
        </p:nvSpPr>
        <p:spPr>
          <a:xfrm>
            <a:off x="6096000" y="4643438"/>
            <a:ext cx="6858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46" name="Text Box 22">
            <a:hlinkClick r:id="rId10" action="ppaction://hlinksldjump"/>
          </p:cNvPr>
          <p:cNvSpPr txBox="1"/>
          <p:nvPr/>
        </p:nvSpPr>
        <p:spPr>
          <a:xfrm>
            <a:off x="6781800" y="4262438"/>
            <a:ext cx="1524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endParaRPr lang="en-US" altLang="zh-CN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83" name="Text Box 23"/>
          <p:cNvSpPr txBox="1"/>
          <p:nvPr/>
        </p:nvSpPr>
        <p:spPr>
          <a:xfrm>
            <a:off x="914400" y="3733800"/>
            <a:ext cx="16002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角　膜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84" name="Text Box 24"/>
          <p:cNvSpPr txBox="1"/>
          <p:nvPr/>
        </p:nvSpPr>
        <p:spPr>
          <a:xfrm>
            <a:off x="914400" y="4495800"/>
            <a:ext cx="1654175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瞳　孔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85" name="Text Box 25"/>
          <p:cNvSpPr txBox="1"/>
          <p:nvPr/>
        </p:nvSpPr>
        <p:spPr>
          <a:xfrm>
            <a:off x="6858000" y="4343400"/>
            <a:ext cx="16002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视神经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86" name="Text Box 26"/>
          <p:cNvSpPr txBox="1"/>
          <p:nvPr/>
        </p:nvSpPr>
        <p:spPr>
          <a:xfrm>
            <a:off x="4800600" y="5715000"/>
            <a:ext cx="18288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玻璃体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87" name="Text Box 27"/>
          <p:cNvSpPr txBox="1"/>
          <p:nvPr/>
        </p:nvSpPr>
        <p:spPr>
          <a:xfrm>
            <a:off x="2667000" y="5715000"/>
            <a:ext cx="1692275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晶状体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88" name="Text Box 28"/>
          <p:cNvSpPr txBox="1"/>
          <p:nvPr/>
        </p:nvSpPr>
        <p:spPr>
          <a:xfrm>
            <a:off x="838200" y="1981200"/>
            <a:ext cx="16764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睫状体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89" name="Text Box 29"/>
          <p:cNvSpPr txBox="1"/>
          <p:nvPr/>
        </p:nvSpPr>
        <p:spPr>
          <a:xfrm>
            <a:off x="6858000" y="3657600"/>
            <a:ext cx="1600200" cy="64135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视网膜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90" name="Text Box 30"/>
          <p:cNvSpPr txBox="1"/>
          <p:nvPr/>
        </p:nvSpPr>
        <p:spPr>
          <a:xfrm>
            <a:off x="6858000" y="2895600"/>
            <a:ext cx="16002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脉络膜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91" name="Text Box 31"/>
          <p:cNvSpPr txBox="1"/>
          <p:nvPr/>
        </p:nvSpPr>
        <p:spPr>
          <a:xfrm>
            <a:off x="6858000" y="2133600"/>
            <a:ext cx="16002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巩　膜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5392" name="Text Box 32"/>
          <p:cNvSpPr txBox="1"/>
          <p:nvPr/>
        </p:nvSpPr>
        <p:spPr>
          <a:xfrm>
            <a:off x="838200" y="2774950"/>
            <a:ext cx="1676400" cy="457200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虹　膜</a:t>
            </a:r>
            <a:endParaRPr lang="zh-CN" altLang="en-US" sz="2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1057" name="Picture 33" descr="FOX_加油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5486400"/>
            <a:ext cx="1143000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8" name="Text Box 34">
            <a:hlinkClick r:id="rId12" action="ppaction://hlinkfile"/>
          </p:cNvPr>
          <p:cNvSpPr txBox="1"/>
          <p:nvPr/>
        </p:nvSpPr>
        <p:spPr>
          <a:xfrm>
            <a:off x="1111250" y="14288"/>
            <a:ext cx="666115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8800" dirty="0">
                <a:solidFill>
                  <a:srgbClr val="00CC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眼球的结构</a:t>
            </a:r>
            <a:endParaRPr lang="zh-CN" altLang="en-US" sz="8800" dirty="0">
              <a:solidFill>
                <a:srgbClr val="00CC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89" grpId="0" animBg="1"/>
      <p:bldP spid="15390" grpId="0" animBg="1"/>
      <p:bldP spid="15391" grpId="0" animBg="1"/>
      <p:bldP spid="1539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1752600" y="381000"/>
            <a:ext cx="44958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800" b="1" dirty="0">
                <a:solidFill>
                  <a:srgbClr val="00CC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视觉的形成</a:t>
            </a:r>
            <a:endParaRPr lang="zh-CN" altLang="en-US" sz="4800" b="1" dirty="0">
              <a:solidFill>
                <a:srgbClr val="00CC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762000" y="5410200"/>
            <a:ext cx="7086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FF99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请你根据观察上图描述成像的过程</a:t>
            </a:r>
            <a:endParaRPr lang="zh-CN" altLang="en-US" sz="3600" b="1" dirty="0">
              <a:solidFill>
                <a:srgbClr val="FF99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6388" name="Picture 4" descr="90a"/>
          <p:cNvPicPr>
            <a:picLocks noChangeAspect="1"/>
          </p:cNvPicPr>
          <p:nvPr/>
        </p:nvPicPr>
        <p:blipFill>
          <a:blip r:embed="rId1"/>
          <a:srcRect l="5833" t="2156" r="3334" b="15865"/>
          <a:stretch>
            <a:fillRect/>
          </a:stretch>
        </p:blipFill>
        <p:spPr>
          <a:xfrm>
            <a:off x="0" y="1600200"/>
            <a:ext cx="9144000" cy="318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5" descr="00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867400"/>
            <a:ext cx="762000" cy="838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3" name="Line 2"/>
          <p:cNvSpPr/>
          <p:nvPr/>
        </p:nvSpPr>
        <p:spPr>
          <a:xfrm>
            <a:off x="5951538" y="0"/>
            <a:ext cx="0" cy="6858000"/>
          </a:xfrm>
          <a:prstGeom prst="line">
            <a:avLst/>
          </a:prstGeom>
          <a:ln w="38100" cap="flat" cmpd="sng">
            <a:solidFill>
              <a:srgbClr val="00CC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2054" name="Line 3"/>
          <p:cNvSpPr/>
          <p:nvPr/>
        </p:nvSpPr>
        <p:spPr>
          <a:xfrm>
            <a:off x="8618538" y="0"/>
            <a:ext cx="0" cy="6858000"/>
          </a:xfrm>
          <a:prstGeom prst="line">
            <a:avLst/>
          </a:prstGeom>
          <a:ln w="38100" cap="flat" cmpd="sng">
            <a:solidFill>
              <a:srgbClr val="00CC00"/>
            </a:solidFill>
            <a:prstDash val="sysDot"/>
            <a:headEnd type="none" w="med" len="med"/>
            <a:tailEnd type="none" w="med" len="med"/>
          </a:ln>
        </p:spPr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5951538" y="0"/>
          <a:ext cx="381000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3810000" imgH="2914650" progId="Paint.Picture">
                  <p:embed/>
                </p:oleObj>
              </mc:Choice>
              <mc:Fallback>
                <p:oleObj name="" r:id="rId1" imgW="3810000" imgH="2914650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951538" y="0"/>
                        <a:ext cx="3810000" cy="2914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6227763" y="876300"/>
          <a:ext cx="485775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561975" imgH="1181100" progId="Paint.Picture">
                  <p:embed/>
                </p:oleObj>
              </mc:Choice>
              <mc:Fallback>
                <p:oleObj name="" r:id="rId3" imgW="561975" imgH="1181100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227763" y="876300"/>
                        <a:ext cx="485775" cy="1181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6"/>
          <p:cNvGraphicFramePr>
            <a:graphicFrameLocks noChangeAspect="1"/>
          </p:cNvGraphicFramePr>
          <p:nvPr/>
        </p:nvGraphicFramePr>
        <p:xfrm>
          <a:off x="6256338" y="4495800"/>
          <a:ext cx="6858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5" imgW="561975" imgH="1181100" progId="Paint.Picture">
                  <p:embed/>
                </p:oleObj>
              </mc:Choice>
              <mc:Fallback>
                <p:oleObj name="" r:id="rId5" imgW="561975" imgH="1181100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256338" y="4495800"/>
                        <a:ext cx="685800" cy="1181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/>
          <p:cNvGrpSpPr/>
          <p:nvPr/>
        </p:nvGrpSpPr>
        <p:grpSpPr>
          <a:xfrm>
            <a:off x="1912938" y="990600"/>
            <a:ext cx="6629400" cy="914400"/>
            <a:chOff x="0" y="0"/>
            <a:chExt cx="4176" cy="576"/>
          </a:xfrm>
        </p:grpSpPr>
        <p:sp>
          <p:nvSpPr>
            <p:cNvPr id="2067" name="Line 8"/>
            <p:cNvSpPr/>
            <p:nvPr/>
          </p:nvSpPr>
          <p:spPr>
            <a:xfrm flipH="1">
              <a:off x="0" y="0"/>
              <a:ext cx="2880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8" name="Line 9"/>
            <p:cNvSpPr/>
            <p:nvPr/>
          </p:nvSpPr>
          <p:spPr>
            <a:xfrm flipH="1">
              <a:off x="0" y="288"/>
              <a:ext cx="4176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9" name="Line 10"/>
            <p:cNvSpPr/>
            <p:nvPr/>
          </p:nvSpPr>
          <p:spPr>
            <a:xfrm flipH="1">
              <a:off x="0" y="576"/>
              <a:ext cx="28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70" name="Line 11"/>
            <p:cNvSpPr/>
            <p:nvPr/>
          </p:nvSpPr>
          <p:spPr>
            <a:xfrm flipH="1" flipV="1">
              <a:off x="2880" y="0"/>
              <a:ext cx="1248" cy="288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71" name="Line 12"/>
            <p:cNvSpPr/>
            <p:nvPr/>
          </p:nvSpPr>
          <p:spPr>
            <a:xfrm flipV="1">
              <a:off x="2832" y="288"/>
              <a:ext cx="1344" cy="288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3" name="Group 13"/>
          <p:cNvGrpSpPr/>
          <p:nvPr/>
        </p:nvGrpSpPr>
        <p:grpSpPr>
          <a:xfrm>
            <a:off x="1989138" y="4572000"/>
            <a:ext cx="6477000" cy="990600"/>
            <a:chOff x="0" y="0"/>
            <a:chExt cx="4080" cy="624"/>
          </a:xfrm>
        </p:grpSpPr>
        <p:sp>
          <p:nvSpPr>
            <p:cNvPr id="2062" name="Line 14"/>
            <p:cNvSpPr/>
            <p:nvPr/>
          </p:nvSpPr>
          <p:spPr>
            <a:xfrm flipH="1">
              <a:off x="0" y="0"/>
              <a:ext cx="28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3" name="Line 15"/>
            <p:cNvSpPr/>
            <p:nvPr/>
          </p:nvSpPr>
          <p:spPr>
            <a:xfrm flipH="1">
              <a:off x="0" y="336"/>
              <a:ext cx="40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4" name="Line 16"/>
            <p:cNvSpPr/>
            <p:nvPr/>
          </p:nvSpPr>
          <p:spPr>
            <a:xfrm flipH="1">
              <a:off x="0" y="624"/>
              <a:ext cx="28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5" name="Line 17"/>
            <p:cNvSpPr/>
            <p:nvPr/>
          </p:nvSpPr>
          <p:spPr>
            <a:xfrm>
              <a:off x="2832" y="0"/>
              <a:ext cx="1200" cy="336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6" name="Line 18"/>
            <p:cNvSpPr/>
            <p:nvPr/>
          </p:nvSpPr>
          <p:spPr>
            <a:xfrm flipV="1">
              <a:off x="2832" y="336"/>
              <a:ext cx="1248" cy="288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7427" name="Oval 19"/>
          <p:cNvSpPr/>
          <p:nvPr/>
        </p:nvSpPr>
        <p:spPr>
          <a:xfrm>
            <a:off x="8466138" y="1295400"/>
            <a:ext cx="1524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Oval 20"/>
          <p:cNvSpPr/>
          <p:nvPr/>
        </p:nvSpPr>
        <p:spPr>
          <a:xfrm>
            <a:off x="8389938" y="4953000"/>
            <a:ext cx="1524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9" name="Text Box 21"/>
          <p:cNvSpPr txBox="1"/>
          <p:nvPr/>
        </p:nvSpPr>
        <p:spPr>
          <a:xfrm>
            <a:off x="84138" y="152400"/>
            <a:ext cx="5486400" cy="2530475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　正　常　眼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远处物体反射的光线经过晶状体的折射后形成的物像落在视网膜上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7430" name="Text Box 22"/>
          <p:cNvSpPr txBox="1"/>
          <p:nvPr/>
        </p:nvSpPr>
        <p:spPr>
          <a:xfrm>
            <a:off x="160338" y="3200400"/>
            <a:ext cx="5562600" cy="2771775"/>
          </a:xfrm>
          <a:prstGeom prst="rect">
            <a:avLst/>
          </a:prstGeom>
          <a:solidFill>
            <a:srgbClr val="000066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　近　视　眼</a:t>
            </a:r>
            <a:endParaRPr lang="zh-CN" altLang="en-US" sz="4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r>
              <a:rPr lang="zh-CN" altLang="en-US" sz="44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晶状体曲度过大或眼球前后径过长使物像落在视网膜的前方</a:t>
            </a:r>
            <a:endParaRPr lang="zh-CN" altLang="en-US" sz="44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2061" name="Picture 23" descr="A2_12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840413"/>
            <a:ext cx="1074738" cy="1017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7" grpId="0" animBg="1"/>
      <p:bldP spid="17428" grpId="0" animBg="1"/>
      <p:bldP spid="17429" grpId="0" animBg="1"/>
      <p:bldP spid="174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410200" y="76200"/>
          <a:ext cx="411480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3810000" imgH="2914650" progId="Paint.Picture">
                  <p:embed/>
                </p:oleObj>
              </mc:Choice>
              <mc:Fallback>
                <p:oleObj name="" r:id="rId1" imgW="3810000" imgH="2914650" progId="Paint.Picture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10200" y="76200"/>
                        <a:ext cx="4114800" cy="2914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715000" y="990600"/>
          <a:ext cx="6858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3" imgW="561975" imgH="1181100" progId="Paint.Picture">
                  <p:embed/>
                </p:oleObj>
              </mc:Choice>
              <mc:Fallback>
                <p:oleObj name="" r:id="rId3" imgW="561975" imgH="1181100" progId="Paint.Picture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715000" y="990600"/>
                        <a:ext cx="685800" cy="1181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/>
          <p:nvPr/>
        </p:nvGrpSpPr>
        <p:grpSpPr>
          <a:xfrm>
            <a:off x="1447800" y="1066800"/>
            <a:ext cx="6477000" cy="990600"/>
            <a:chOff x="0" y="0"/>
            <a:chExt cx="4080" cy="624"/>
          </a:xfrm>
        </p:grpSpPr>
        <p:sp>
          <p:nvSpPr>
            <p:cNvPr id="3097" name="Line 5"/>
            <p:cNvSpPr/>
            <p:nvPr/>
          </p:nvSpPr>
          <p:spPr>
            <a:xfrm flipH="1">
              <a:off x="0" y="0"/>
              <a:ext cx="28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8" name="Line 6"/>
            <p:cNvSpPr/>
            <p:nvPr/>
          </p:nvSpPr>
          <p:spPr>
            <a:xfrm flipH="1">
              <a:off x="0" y="336"/>
              <a:ext cx="40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9" name="Line 7"/>
            <p:cNvSpPr/>
            <p:nvPr/>
          </p:nvSpPr>
          <p:spPr>
            <a:xfrm flipH="1">
              <a:off x="0" y="624"/>
              <a:ext cx="2832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00" name="Line 8"/>
            <p:cNvSpPr/>
            <p:nvPr/>
          </p:nvSpPr>
          <p:spPr>
            <a:xfrm>
              <a:off x="2832" y="0"/>
              <a:ext cx="1200" cy="336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01" name="Line 9"/>
            <p:cNvSpPr/>
            <p:nvPr/>
          </p:nvSpPr>
          <p:spPr>
            <a:xfrm flipV="1">
              <a:off x="2832" y="336"/>
              <a:ext cx="1248" cy="288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8442" name="Oval 10"/>
          <p:cNvSpPr/>
          <p:nvPr/>
        </p:nvSpPr>
        <p:spPr>
          <a:xfrm>
            <a:off x="7848600" y="1447800"/>
            <a:ext cx="1524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2" name="Text Box 11"/>
          <p:cNvSpPr txBox="1"/>
          <p:nvPr/>
        </p:nvSpPr>
        <p:spPr>
          <a:xfrm>
            <a:off x="76200" y="762000"/>
            <a:ext cx="915988" cy="13112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algn="ctr"/>
            <a:r>
              <a:rPr lang="zh-CN" altLang="en-US" sz="48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近视</a:t>
            </a:r>
            <a:endParaRPr lang="zh-CN" altLang="en-US" sz="48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graphicFrame>
        <p:nvGraphicFramePr>
          <p:cNvPr id="3076" name="Object 12"/>
          <p:cNvGraphicFramePr>
            <a:graphicFrameLocks noChangeAspect="1"/>
          </p:cNvGraphicFramePr>
          <p:nvPr/>
        </p:nvGraphicFramePr>
        <p:xfrm>
          <a:off x="4419600" y="4495800"/>
          <a:ext cx="9144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5" imgW="1143000" imgH="1628775" progId="Paint.Picture">
                  <p:embed/>
                </p:oleObj>
              </mc:Choice>
              <mc:Fallback>
                <p:oleObj name="" r:id="rId5" imgW="1143000" imgH="1628775" progId="Paint.Picture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419600" y="4495800"/>
                        <a:ext cx="914400" cy="1219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Text Box 13"/>
          <p:cNvSpPr txBox="1"/>
          <p:nvPr/>
        </p:nvSpPr>
        <p:spPr>
          <a:xfrm>
            <a:off x="0" y="4343400"/>
            <a:ext cx="915988" cy="13112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algn="ctr"/>
            <a:r>
              <a:rPr lang="zh-CN" altLang="en-US" sz="4800" dirty="0">
                <a:solidFill>
                  <a:srgbClr val="FFFF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矫正</a:t>
            </a:r>
            <a:endParaRPr lang="zh-CN" altLang="en-US" sz="4800" dirty="0">
              <a:solidFill>
                <a:srgbClr val="FF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graphicFrame>
        <p:nvGraphicFramePr>
          <p:cNvPr id="3077" name="Object 14"/>
          <p:cNvGraphicFramePr>
            <a:graphicFrameLocks noChangeAspect="1"/>
          </p:cNvGraphicFramePr>
          <p:nvPr/>
        </p:nvGraphicFramePr>
        <p:xfrm>
          <a:off x="5410200" y="3505200"/>
          <a:ext cx="411480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7" imgW="3810000" imgH="2914650" progId="Paint.Picture">
                  <p:embed/>
                </p:oleObj>
              </mc:Choice>
              <mc:Fallback>
                <p:oleObj name="" r:id="rId7" imgW="3810000" imgH="2914650" progId="Paint.Picture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10200" y="3505200"/>
                        <a:ext cx="4114800" cy="2914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15"/>
          <p:cNvGraphicFramePr>
            <a:graphicFrameLocks noChangeAspect="1"/>
          </p:cNvGraphicFramePr>
          <p:nvPr/>
        </p:nvGraphicFramePr>
        <p:xfrm>
          <a:off x="5715000" y="4343400"/>
          <a:ext cx="685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8" imgW="561975" imgH="1181100" progId="Paint.Picture">
                  <p:embed/>
                </p:oleObj>
              </mc:Choice>
              <mc:Fallback>
                <p:oleObj name="" r:id="rId8" imgW="561975" imgH="1181100" progId="Paint.Picture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715000" y="4343400"/>
                        <a:ext cx="685800" cy="1295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6"/>
          <p:cNvGrpSpPr/>
          <p:nvPr/>
        </p:nvGrpSpPr>
        <p:grpSpPr>
          <a:xfrm>
            <a:off x="1600200" y="4724400"/>
            <a:ext cx="3276600" cy="609600"/>
            <a:chOff x="0" y="0"/>
            <a:chExt cx="2064" cy="384"/>
          </a:xfrm>
        </p:grpSpPr>
        <p:sp>
          <p:nvSpPr>
            <p:cNvPr id="3094" name="Line 17"/>
            <p:cNvSpPr/>
            <p:nvPr/>
          </p:nvSpPr>
          <p:spPr>
            <a:xfrm flipH="1">
              <a:off x="0" y="0"/>
              <a:ext cx="2064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5" name="Line 18"/>
            <p:cNvSpPr/>
            <p:nvPr/>
          </p:nvSpPr>
          <p:spPr>
            <a:xfrm flipH="1">
              <a:off x="0" y="192"/>
              <a:ext cx="2064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6" name="Line 19"/>
            <p:cNvSpPr/>
            <p:nvPr/>
          </p:nvSpPr>
          <p:spPr>
            <a:xfrm flipH="1">
              <a:off x="0" y="384"/>
              <a:ext cx="2016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" name="Group 20"/>
          <p:cNvGrpSpPr/>
          <p:nvPr/>
        </p:nvGrpSpPr>
        <p:grpSpPr>
          <a:xfrm>
            <a:off x="4800600" y="4419600"/>
            <a:ext cx="1219200" cy="1143000"/>
            <a:chOff x="0" y="0"/>
            <a:chExt cx="768" cy="720"/>
          </a:xfrm>
        </p:grpSpPr>
        <p:sp>
          <p:nvSpPr>
            <p:cNvPr id="3091" name="Line 21"/>
            <p:cNvSpPr/>
            <p:nvPr/>
          </p:nvSpPr>
          <p:spPr>
            <a:xfrm flipV="1">
              <a:off x="0" y="0"/>
              <a:ext cx="720" cy="192"/>
            </a:xfrm>
            <a:prstGeom prst="line">
              <a:avLst/>
            </a:prstGeom>
            <a:ln w="38100" cap="flat" cmpd="sng">
              <a:solidFill>
                <a:srgbClr val="FF99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2" name="Line 22"/>
            <p:cNvSpPr/>
            <p:nvPr/>
          </p:nvSpPr>
          <p:spPr>
            <a:xfrm>
              <a:off x="0" y="576"/>
              <a:ext cx="720" cy="144"/>
            </a:xfrm>
            <a:prstGeom prst="line">
              <a:avLst/>
            </a:prstGeom>
            <a:ln w="38100" cap="flat" cmpd="sng">
              <a:solidFill>
                <a:srgbClr val="FF99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3" name="Line 23"/>
            <p:cNvSpPr/>
            <p:nvPr/>
          </p:nvSpPr>
          <p:spPr>
            <a:xfrm flipH="1">
              <a:off x="0" y="384"/>
              <a:ext cx="768" cy="0"/>
            </a:xfrm>
            <a:prstGeom prst="line">
              <a:avLst/>
            </a:prstGeom>
            <a:ln w="38100" cap="flat" cmpd="sng">
              <a:solidFill>
                <a:srgbClr val="FF99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" name="Group 24"/>
          <p:cNvGrpSpPr/>
          <p:nvPr/>
        </p:nvGrpSpPr>
        <p:grpSpPr>
          <a:xfrm>
            <a:off x="5943600" y="4419600"/>
            <a:ext cx="2362200" cy="1143000"/>
            <a:chOff x="0" y="0"/>
            <a:chExt cx="1488" cy="720"/>
          </a:xfrm>
        </p:grpSpPr>
        <p:sp>
          <p:nvSpPr>
            <p:cNvPr id="3088" name="Line 25"/>
            <p:cNvSpPr/>
            <p:nvPr/>
          </p:nvSpPr>
          <p:spPr>
            <a:xfrm>
              <a:off x="0" y="0"/>
              <a:ext cx="1488" cy="384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9" name="Line 26"/>
            <p:cNvSpPr/>
            <p:nvPr/>
          </p:nvSpPr>
          <p:spPr>
            <a:xfrm flipV="1">
              <a:off x="0" y="384"/>
              <a:ext cx="1440" cy="336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90" name="Line 27"/>
            <p:cNvSpPr/>
            <p:nvPr/>
          </p:nvSpPr>
          <p:spPr>
            <a:xfrm flipH="1">
              <a:off x="48" y="384"/>
              <a:ext cx="1344" cy="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8460" name="Oval 28"/>
          <p:cNvSpPr/>
          <p:nvPr/>
        </p:nvSpPr>
        <p:spPr>
          <a:xfrm>
            <a:off x="8153400" y="4876800"/>
            <a:ext cx="152400" cy="3048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animBg="1"/>
      <p:bldP spid="18445" grpId="0"/>
      <p:bldP spid="184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近视眼的预防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4945063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3600" b="1" dirty="0">
                <a:ea typeface="宋体" panose="02010600030101010101" pitchFamily="2" charset="-122"/>
              </a:rPr>
              <a:t>“三要”</a:t>
            </a:r>
            <a:endParaRPr lang="zh-CN" altLang="en-US" sz="3600" b="1" dirty="0">
              <a:ea typeface="宋体" panose="02010600030101010101" pitchFamily="2" charset="-122"/>
            </a:endParaRPr>
          </a:p>
        </p:txBody>
      </p:sp>
      <p:pic>
        <p:nvPicPr>
          <p:cNvPr id="17412" name="Picture 4" descr="pic_320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8888" y="2028825"/>
            <a:ext cx="2017712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5" descr="pic_320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938" y="2171700"/>
            <a:ext cx="2663825" cy="224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6" descr="pic_320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00" y="2171700"/>
            <a:ext cx="1943100" cy="2233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Text Box 7"/>
          <p:cNvSpPr txBox="1"/>
          <p:nvPr/>
        </p:nvSpPr>
        <p:spPr>
          <a:xfrm>
            <a:off x="1258888" y="4510088"/>
            <a:ext cx="2017712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读写姿势要正确，眼与书的距离要在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33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厘米左右。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3563938" y="4510088"/>
            <a:ext cx="2520950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看书、或使用电脑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小时后要休息一下，要远眺几分钟。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Text Box 9"/>
          <p:cNvSpPr txBox="1"/>
          <p:nvPr/>
        </p:nvSpPr>
        <p:spPr>
          <a:xfrm>
            <a:off x="6743700" y="4510088"/>
            <a:ext cx="2005013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要定期检查视力，认真做眼保健操。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idx="1"/>
          </p:nvPr>
        </p:nvSpPr>
        <p:spPr>
          <a:xfrm>
            <a:off x="838200" y="908050"/>
            <a:ext cx="7693025" cy="5178425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en-US" sz="4000" b="1" dirty="0">
                <a:ea typeface="宋体" panose="02010600030101010101" pitchFamily="2" charset="-122"/>
              </a:rPr>
              <a:t>四不看</a:t>
            </a:r>
            <a:r>
              <a: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endParaRPr lang="zh-CN" altLang="en-US" sz="4000" b="1" dirty="0">
              <a:ea typeface="宋体" panose="02010600030101010101" pitchFamily="2" charset="-122"/>
            </a:endParaRPr>
          </a:p>
          <a:p>
            <a:pPr eaLnBrk="1" hangingPunct="1">
              <a:buNone/>
            </a:pPr>
            <a:endParaRPr lang="zh-CN" altLang="en-US" sz="4000" b="1" dirty="0">
              <a:ea typeface="宋体" panose="02010600030101010101" pitchFamily="2" charset="-122"/>
            </a:endParaRPr>
          </a:p>
        </p:txBody>
      </p:sp>
      <p:pic>
        <p:nvPicPr>
          <p:cNvPr id="18435" name="Picture 3" descr="pic_320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20938"/>
            <a:ext cx="2376488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Picture 4" descr="pic_320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975" y="2420938"/>
            <a:ext cx="2303463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5" descr="pic_320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420938"/>
            <a:ext cx="2305050" cy="2665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8" name="Picture 6" descr="pic_320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488" y="2492375"/>
            <a:ext cx="2195512" cy="2592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Text Box 7"/>
          <p:cNvSpPr txBox="1"/>
          <p:nvPr/>
        </p:nvSpPr>
        <p:spPr>
          <a:xfrm>
            <a:off x="179388" y="5229225"/>
            <a:ext cx="23050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不在直射的光线下看书。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0" name="Text Box 8"/>
          <p:cNvSpPr txBox="1"/>
          <p:nvPr/>
        </p:nvSpPr>
        <p:spPr>
          <a:xfrm>
            <a:off x="2411413" y="5229225"/>
            <a:ext cx="208756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不在光线暗的地方看书。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4932363" y="5300663"/>
            <a:ext cx="20224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不躺卧看书。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2" name="Text Box 10"/>
          <p:cNvSpPr txBox="1"/>
          <p:nvPr/>
        </p:nvSpPr>
        <p:spPr>
          <a:xfrm>
            <a:off x="7121525" y="5373688"/>
            <a:ext cx="20224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不走路看书。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dirty="0">
                <a:solidFill>
                  <a:srgbClr val="FF3300"/>
                </a:solidFill>
                <a:ea typeface="魏碑" pitchFamily="1" charset="-122"/>
              </a:rPr>
              <a:t>保护眼睛 爱护视力</a:t>
            </a:r>
            <a:endParaRPr lang="zh-CN" altLang="en-US" dirty="0">
              <a:solidFill>
                <a:srgbClr val="FF3300"/>
              </a:solidFill>
              <a:ea typeface="魏碑" pitchFamily="1" charset="-122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1549400" y="1625600"/>
            <a:ext cx="7137400" cy="4500563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  <a:hlinkClick r:id="rId2" action="ppaction://hlinksldjump"/>
              </a:rPr>
              <a:t>保持正确的读写姿势</a:t>
            </a:r>
            <a:r>
              <a:rPr lang="en-US" altLang="zh-CN" sz="2800" b="1" dirty="0">
                <a:solidFill>
                  <a:schemeClr val="hlink"/>
                </a:solidFill>
                <a:ea typeface="行楷" pitchFamily="1" charset="-122"/>
              </a:rPr>
              <a:t>.</a:t>
            </a:r>
            <a:endParaRPr lang="en-US" altLang="zh-CN" sz="2800" b="1" dirty="0">
              <a:solidFill>
                <a:schemeClr val="hlink"/>
              </a:solidFill>
              <a:ea typeface="行楷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</a:rPr>
              <a:t>看书、写字或用电脑</a:t>
            </a:r>
            <a:r>
              <a:rPr lang="en-US" altLang="zh-CN" sz="2800" b="1" dirty="0">
                <a:solidFill>
                  <a:schemeClr val="hlink"/>
                </a:solidFill>
                <a:ea typeface="行楷" pitchFamily="1" charset="-122"/>
              </a:rPr>
              <a:t>1</a:t>
            </a:r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</a:rPr>
              <a:t>小时后要休息一下</a:t>
            </a:r>
            <a:endParaRPr lang="zh-CN" altLang="en-US" sz="2800" b="1" dirty="0">
              <a:solidFill>
                <a:schemeClr val="hlink"/>
              </a:solidFill>
              <a:ea typeface="行楷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</a:rPr>
              <a:t>认真做眼保健操</a:t>
            </a:r>
            <a:r>
              <a:rPr lang="en-US" altLang="zh-CN" sz="2800" b="1" dirty="0">
                <a:solidFill>
                  <a:schemeClr val="hlink"/>
                </a:solidFill>
                <a:ea typeface="行楷" pitchFamily="1" charset="-122"/>
              </a:rPr>
              <a:t>,</a:t>
            </a:r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</a:rPr>
              <a:t>定期检查视力</a:t>
            </a:r>
            <a:r>
              <a:rPr lang="en-US" altLang="zh-CN" sz="2800" b="1" dirty="0">
                <a:solidFill>
                  <a:schemeClr val="hlink"/>
                </a:solidFill>
                <a:ea typeface="行楷" pitchFamily="1" charset="-122"/>
              </a:rPr>
              <a:t>.</a:t>
            </a:r>
            <a:endParaRPr lang="en-US" altLang="zh-CN" sz="2800" b="1" dirty="0">
              <a:solidFill>
                <a:schemeClr val="hlink"/>
              </a:solidFill>
              <a:ea typeface="行楷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  <a:hlinkClick r:id="rId3" action="ppaction://hlinksldjump"/>
              </a:rPr>
              <a:t>不躺着看书</a:t>
            </a:r>
            <a:r>
              <a:rPr lang="en-US" altLang="zh-CN" sz="2800" b="1" dirty="0">
                <a:solidFill>
                  <a:schemeClr val="hlink"/>
                </a:solidFill>
                <a:ea typeface="行楷" pitchFamily="1" charset="-122"/>
              </a:rPr>
              <a:t>,</a:t>
            </a:r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</a:rPr>
              <a:t>不走路看书</a:t>
            </a:r>
            <a:endParaRPr lang="zh-CN" altLang="en-US" sz="2800" b="1" dirty="0">
              <a:solidFill>
                <a:schemeClr val="hlink"/>
              </a:solidFill>
              <a:ea typeface="行楷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chemeClr val="hlink"/>
                </a:solidFill>
                <a:ea typeface="行楷" pitchFamily="1" charset="-122"/>
              </a:rPr>
              <a:t>不要在光线暗或阳光直射的地方看书</a:t>
            </a:r>
            <a:r>
              <a:rPr lang="en-US" altLang="zh-CN" sz="2800" b="1" dirty="0">
                <a:solidFill>
                  <a:schemeClr val="hlink"/>
                </a:solidFill>
                <a:ea typeface="行楷" pitchFamily="1" charset="-122"/>
              </a:rPr>
              <a:t>.</a:t>
            </a:r>
            <a:endParaRPr lang="en-US" altLang="zh-CN" sz="2800" b="1" dirty="0">
              <a:solidFill>
                <a:schemeClr val="hlink"/>
              </a:solidFill>
              <a:ea typeface="行楷" pitchFamily="1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66CC"/>
                </a:solidFill>
                <a:ea typeface="行楷" pitchFamily="1" charset="-122"/>
              </a:rPr>
              <a:t>   </a:t>
            </a:r>
            <a:endParaRPr lang="zh-CN" altLang="en-US" sz="2800" b="1" dirty="0">
              <a:solidFill>
                <a:srgbClr val="FF66CC"/>
              </a:solidFill>
              <a:ea typeface="行楷" pitchFamily="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ea typeface="魏碑" pitchFamily="1" charset="-122"/>
              </a:rPr>
              <a:t>眼睛的用处大</a:t>
            </a:r>
            <a:endParaRPr lang="zh-CN" altLang="en-US" sz="6600" b="1" dirty="0">
              <a:solidFill>
                <a:srgbClr val="FF0000"/>
              </a:solidFill>
              <a:ea typeface="魏碑" pitchFamily="1" charset="-122"/>
            </a:endParaRPr>
          </a:p>
        </p:txBody>
      </p:sp>
      <p:sp>
        <p:nvSpPr>
          <p:cNvPr id="6147" name="Rectangle 3"/>
          <p:cNvSpPr>
            <a:spLocks noGrp="1"/>
          </p:cNvSpPr>
          <p:nvPr>
            <p:ph idx="1"/>
          </p:nvPr>
        </p:nvSpPr>
        <p:spPr>
          <a:xfrm>
            <a:off x="914400" y="2146300"/>
            <a:ext cx="6731000" cy="2197100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蓝蓝的天空，白白的云、绿油油的草地；这些都需要用眼睛才可以看。所以眼睛的作用可大了。同学们，一定要保护好自己的眼睛。</a:t>
            </a:r>
            <a:endParaRPr lang="zh-CN" altLang="en-US" dirty="0">
              <a:ea typeface="宋体" panose="02010600030101010101" pitchFamily="2" charset="-122"/>
            </a:endParaRPr>
          </a:p>
          <a:p>
            <a:pPr eaLnBrk="1" hangingPunct="1"/>
            <a:endParaRPr lang="zh-CN" altLang="en-US" sz="5400" b="1" dirty="0">
              <a:ea typeface="魏碑" pitchFamily="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pic1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3"/>
          <p:cNvSpPr>
            <a:spLocks noGrp="1"/>
          </p:cNvSpPr>
          <p:nvPr>
            <p:ph type="title" sz="quarter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7200" b="1" dirty="0">
                <a:solidFill>
                  <a:srgbClr val="FF3300"/>
                </a:solidFill>
                <a:ea typeface="魏碑" pitchFamily="1" charset="-122"/>
              </a:rPr>
              <a:t>眼睛的作用</a:t>
            </a:r>
            <a:endParaRPr lang="zh-CN" altLang="en-US" sz="7200" b="1" dirty="0">
              <a:solidFill>
                <a:srgbClr val="FF3300"/>
              </a:solidFill>
              <a:ea typeface="魏碑" pitchFamily="1" charset="-122"/>
            </a:endParaRPr>
          </a:p>
        </p:txBody>
      </p:sp>
      <p:pic>
        <p:nvPicPr>
          <p:cNvPr id="6148" name="Picture 4" descr="眼睛的用处（工作）"/>
          <p:cNvPicPr>
            <a:picLocks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0425" y="1600200"/>
            <a:ext cx="3227388" cy="2179638"/>
          </a:xfrm>
          <a:ln/>
        </p:spPr>
      </p:pic>
      <p:pic>
        <p:nvPicPr>
          <p:cNvPr id="6149" name="Picture 5" descr="眼睛的用处（科研）"/>
          <p:cNvPicPr>
            <a:picLocks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94263" y="1600200"/>
            <a:ext cx="3067050" cy="2179638"/>
          </a:xfrm>
          <a:ln/>
        </p:spPr>
      </p:pic>
      <p:pic>
        <p:nvPicPr>
          <p:cNvPr id="6150" name="Picture 6" descr="眼睛的用处（学习）"/>
          <p:cNvPicPr>
            <a:picLocks noChangeAspect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860425" y="3946525"/>
            <a:ext cx="3227388" cy="2179638"/>
          </a:xfrm>
          <a:ln/>
        </p:spPr>
      </p:pic>
      <p:pic>
        <p:nvPicPr>
          <p:cNvPr id="6151" name="Picture 7" descr="眼睛的用处"/>
          <p:cNvPicPr>
            <a:picLocks noChangeAspect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894263" y="3946525"/>
            <a:ext cx="3067050" cy="2179638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pic1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7200" dirty="0">
                <a:solidFill>
                  <a:srgbClr val="FF3300"/>
                </a:solidFill>
                <a:ea typeface="魏碑" pitchFamily="1" charset="-122"/>
              </a:rPr>
              <a:t>怎样保护眼睛</a:t>
            </a:r>
            <a:endParaRPr lang="zh-CN" altLang="en-US" sz="7200" dirty="0">
              <a:solidFill>
                <a:srgbClr val="FF3300"/>
              </a:solidFill>
              <a:ea typeface="魏碑" pitchFamily="1" charset="-122"/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1016000" y="1739900"/>
            <a:ext cx="7391400" cy="44577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>
              <a:buFont typeface="Wingdings" panose="05000000000000000000" pitchFamily="2" charset="2"/>
              <a:buChar char="l"/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1" charset="-122"/>
              </a:rPr>
              <a:t>玩耍时不要伤害眼睛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仿宋_GB2312" pitchFamily="1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1" charset="-122"/>
              </a:rPr>
              <a:t>不躺着看书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仿宋_GB2312" pitchFamily="1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1" charset="-122"/>
              </a:rPr>
              <a:t>不近距离看电视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仿宋_GB2312" pitchFamily="1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1" charset="-122"/>
              </a:rPr>
              <a:t>不用脏手擦眼睛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仿宋_GB2312" pitchFamily="1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1" charset="-122"/>
              </a:rPr>
              <a:t>保持正确的读写姿势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仿宋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页脚占位符 5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/>
            <a:r>
              <a:rPr lang="zh-CN" altLang="en-US" sz="1400" dirty="0">
                <a:ea typeface="宋体" panose="02010600030101010101" pitchFamily="2" charset="-122"/>
              </a:rPr>
              <a:t>17</a:t>
            </a:r>
            <a:endParaRPr lang="de-DE" altLang="en-US" sz="1400" dirty="0">
              <a:ea typeface="宋体" panose="02010600030101010101" pitchFamily="2" charset="-122"/>
            </a:endParaRPr>
          </a:p>
        </p:txBody>
      </p:sp>
      <p:pic>
        <p:nvPicPr>
          <p:cNvPr id="9219" name="Picture 2" descr="pic1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7200" b="1" dirty="0">
                <a:solidFill>
                  <a:srgbClr val="00FFFF"/>
                </a:solidFill>
                <a:ea typeface="魏碑" pitchFamily="1" charset="-122"/>
              </a:rPr>
              <a:t>玩耍时不伤害眼睛</a:t>
            </a:r>
            <a:endParaRPr lang="zh-CN" altLang="en-US" sz="7200" b="1" dirty="0">
              <a:solidFill>
                <a:srgbClr val="00FFFF"/>
              </a:solidFill>
              <a:ea typeface="魏碑" pitchFamily="1" charset="-122"/>
            </a:endParaRPr>
          </a:p>
        </p:txBody>
      </p:sp>
      <p:sp>
        <p:nvSpPr>
          <p:cNvPr id="9221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2017713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en-US" sz="2800" dirty="0">
              <a:ea typeface="宋体" panose="02010600030101010101" pitchFamily="2" charset="-122"/>
            </a:endParaRPr>
          </a:p>
        </p:txBody>
      </p:sp>
      <p:pic>
        <p:nvPicPr>
          <p:cNvPr id="8197" name="Picture 5" descr="伤害眼睛（玩耍时）"/>
          <p:cNvPicPr>
            <a:picLocks noChangeAspect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7772400" cy="5105400"/>
          </a:xfrm>
          <a:ln/>
        </p:spPr>
      </p:pic>
      <p:sp>
        <p:nvSpPr>
          <p:cNvPr id="9223" name="AutoShape 6">
            <a:hlinkClick r:id="rId3" action="ppaction://hlinksldjump"/>
          </p:cNvPr>
          <p:cNvSpPr/>
          <p:nvPr/>
        </p:nvSpPr>
        <p:spPr>
          <a:xfrm>
            <a:off x="8382000" y="6477000"/>
            <a:ext cx="533400" cy="381000"/>
          </a:xfrm>
          <a:prstGeom prst="actionButtonHom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pic1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7200" b="1" dirty="0">
                <a:solidFill>
                  <a:srgbClr val="FF0066"/>
                </a:solidFill>
                <a:ea typeface="魏碑" pitchFamily="1" charset="-122"/>
              </a:rPr>
              <a:t>不用脏手擦眼睛</a:t>
            </a:r>
            <a:endParaRPr lang="zh-CN" altLang="en-US" sz="7200" b="1" dirty="0">
              <a:solidFill>
                <a:srgbClr val="FF0066"/>
              </a:solidFill>
              <a:ea typeface="魏碑" pitchFamily="1" charset="-122"/>
            </a:endParaRPr>
          </a:p>
        </p:txBody>
      </p:sp>
      <p:sp>
        <p:nvSpPr>
          <p:cNvPr id="1024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10245" name="Rectangle 5"/>
          <p:cNvSpPr>
            <a:spLocks noGrp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  <a:ln/>
        </p:spPr>
      </p:sp>
      <p:pic>
        <p:nvPicPr>
          <p:cNvPr id="9222" name="Picture 6" descr="伤害眼睛（脏手擦）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510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AutoShape 7">
            <a:hlinkClick r:id="rId3" action="ppaction://hlinksldjump"/>
          </p:cNvPr>
          <p:cNvSpPr/>
          <p:nvPr/>
        </p:nvSpPr>
        <p:spPr>
          <a:xfrm>
            <a:off x="7848600" y="6400800"/>
            <a:ext cx="457200" cy="457200"/>
          </a:xfrm>
          <a:prstGeom prst="actionButtonHom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pic1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7200" b="1" dirty="0">
                <a:solidFill>
                  <a:srgbClr val="0033CC"/>
                </a:solidFill>
                <a:ea typeface="魏碑" pitchFamily="1" charset="-122"/>
              </a:rPr>
              <a:t>不躺着看书</a:t>
            </a:r>
            <a:endParaRPr lang="zh-CN" altLang="en-US" sz="7200" b="1" dirty="0">
              <a:solidFill>
                <a:srgbClr val="0033CC"/>
              </a:solidFill>
              <a:ea typeface="魏碑" pitchFamily="1" charset="-122"/>
            </a:endParaRPr>
          </a:p>
        </p:txBody>
      </p:sp>
      <p:sp>
        <p:nvSpPr>
          <p:cNvPr id="11268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11269" name="Rectangle 5"/>
          <p:cNvSpPr>
            <a:spLocks noGrp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  <a:ln/>
        </p:spPr>
      </p:sp>
      <p:pic>
        <p:nvPicPr>
          <p:cNvPr id="10246" name="Picture 6" descr="躺着看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05000"/>
            <a:ext cx="8001000" cy="495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AutoShape 7">
            <a:hlinkClick r:id="rId3" action="ppaction://hlinksldjump"/>
          </p:cNvPr>
          <p:cNvSpPr/>
          <p:nvPr/>
        </p:nvSpPr>
        <p:spPr>
          <a:xfrm>
            <a:off x="8229600" y="6400800"/>
            <a:ext cx="609600" cy="457200"/>
          </a:xfrm>
          <a:prstGeom prst="actionButtonHom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pic0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ea typeface="魏碑" pitchFamily="1" charset="-122"/>
              </a:rPr>
              <a:t>不近距离看电视</a:t>
            </a:r>
            <a:endParaRPr lang="zh-CN" altLang="en-US" sz="7200" b="1" dirty="0">
              <a:solidFill>
                <a:srgbClr val="FF0000"/>
              </a:solidFill>
              <a:ea typeface="魏碑" pitchFamily="1" charset="-122"/>
            </a:endParaRPr>
          </a:p>
        </p:txBody>
      </p:sp>
      <p:sp>
        <p:nvSpPr>
          <p:cNvPr id="12292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12293" name="Rectangle 5"/>
          <p:cNvSpPr>
            <a:spLocks noGrp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  <a:ln/>
        </p:spPr>
      </p:sp>
      <p:pic>
        <p:nvPicPr>
          <p:cNvPr id="11270" name="Picture 6" descr="正确眼睛（看电视时）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1200"/>
            <a:ext cx="8153400" cy="487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AutoShape 7">
            <a:hlinkClick r:id="rId3" action="ppaction://hlinksldjump"/>
          </p:cNvPr>
          <p:cNvSpPr/>
          <p:nvPr/>
        </p:nvSpPr>
        <p:spPr>
          <a:xfrm>
            <a:off x="8305800" y="6400800"/>
            <a:ext cx="533400" cy="457200"/>
          </a:xfrm>
          <a:prstGeom prst="actionButtonHom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pic0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ea typeface="魏碑" pitchFamily="1" charset="-122"/>
              </a:rPr>
              <a:t>保持正确的读写姿势</a:t>
            </a:r>
            <a:endParaRPr lang="zh-CN" altLang="en-US" sz="6600" b="1" dirty="0">
              <a:solidFill>
                <a:srgbClr val="FF0000"/>
              </a:solidFill>
              <a:ea typeface="魏碑" pitchFamily="1" charset="-122"/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13317" name="Rectangle 5"/>
          <p:cNvSpPr>
            <a:spLocks noGrp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  <a:ln/>
        </p:spPr>
      </p:sp>
      <p:pic>
        <p:nvPicPr>
          <p:cNvPr id="12294" name="Picture 6" descr="正确的写字姿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8" y="1600200"/>
            <a:ext cx="8305800" cy="487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AutoShape 7">
            <a:hlinkClick r:id="rId3" action="ppaction://hlinksldjump"/>
          </p:cNvPr>
          <p:cNvSpPr/>
          <p:nvPr/>
        </p:nvSpPr>
        <p:spPr>
          <a:xfrm>
            <a:off x="8382000" y="6477000"/>
            <a:ext cx="457200" cy="381000"/>
          </a:xfrm>
          <a:prstGeom prst="actionButtonHom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WPS 演示</Application>
  <PresentationFormat>全屏显示(4:3)</PresentationFormat>
  <Paragraphs>126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18</vt:i4>
      </vt:variant>
    </vt:vector>
  </HeadingPairs>
  <TitlesOfParts>
    <vt:vector size="39" baseType="lpstr">
      <vt:lpstr>Arial</vt:lpstr>
      <vt:lpstr>宋体</vt:lpstr>
      <vt:lpstr>Wingdings</vt:lpstr>
      <vt:lpstr>隶书</vt:lpstr>
      <vt:lpstr>魏碑</vt:lpstr>
      <vt:lpstr>仿宋_GB2312</vt:lpstr>
      <vt:lpstr>仿宋</vt:lpstr>
      <vt:lpstr>Times New Roman</vt:lpstr>
      <vt:lpstr>行楷</vt:lpstr>
      <vt:lpstr>微软雅黑</vt:lpstr>
      <vt:lpstr>Arial Unicode MS</vt:lpstr>
      <vt:lpstr>Standarddesign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</dc:creator>
  <cp:lastModifiedBy>yuanhaiyun</cp:lastModifiedBy>
  <cp:revision>18</cp:revision>
  <dcterms:created xsi:type="dcterms:W3CDTF">2008-03-03T11:36:23Z</dcterms:created>
  <dcterms:modified xsi:type="dcterms:W3CDTF">2019-06-14T09:22:59Z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