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69" r:id="rId3"/>
    <p:sldId id="367" r:id="rId4"/>
    <p:sldId id="380" r:id="rId5"/>
    <p:sldId id="388" r:id="rId6"/>
    <p:sldId id="424" r:id="rId7"/>
    <p:sldId id="379" r:id="rId8"/>
    <p:sldId id="425" r:id="rId9"/>
    <p:sldId id="418" r:id="rId10"/>
    <p:sldId id="416" r:id="rId11"/>
    <p:sldId id="419" r:id="rId12"/>
    <p:sldId id="420" r:id="rId13"/>
    <p:sldId id="422" r:id="rId14"/>
  </p:sldIdLst>
  <p:sldSz cx="9144000" cy="5720080" type="screen16x1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65A7"/>
    <a:srgbClr val="415F9A"/>
    <a:srgbClr val="E9C24B"/>
    <a:srgbClr val="785948"/>
    <a:srgbClr val="4CB24E"/>
    <a:srgbClr val="5689CA"/>
    <a:srgbClr val="11A3BD"/>
    <a:srgbClr val="F1574C"/>
    <a:srgbClr val="378D59"/>
    <a:srgbClr val="F5CE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70" autoAdjust="0"/>
    <p:restoredTop sz="94660"/>
  </p:normalViewPr>
  <p:slideViewPr>
    <p:cSldViewPr snapToGrid="0">
      <p:cViewPr>
        <p:scale>
          <a:sx n="50" d="100"/>
          <a:sy n="50" d="100"/>
        </p:scale>
        <p:origin x="54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2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EBD44-C548-4C78-AC45-F4348EBE9C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2451" y="1143000"/>
            <a:ext cx="493309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7F048-5C36-4F8B-9481-72CADE8E1A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6186"/>
            <a:ext cx="6858000" cy="1991547"/>
          </a:xfrm>
        </p:spPr>
        <p:txBody>
          <a:bodyPr anchor="b"/>
          <a:lstStyle>
            <a:lvl1pPr algn="ctr">
              <a:defRPr sz="500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04535"/>
            <a:ext cx="6858000" cy="1381105"/>
          </a:xfrm>
        </p:spPr>
        <p:txBody>
          <a:bodyPr/>
          <a:lstStyle>
            <a:lvl1pPr marL="0" indent="0" algn="ctr">
              <a:buNone/>
              <a:defRPr sz="2000"/>
            </a:lvl1pPr>
            <a:lvl2pPr marL="381635" indent="0" algn="ctr">
              <a:buNone/>
              <a:defRPr sz="1670"/>
            </a:lvl2pPr>
            <a:lvl3pPr marL="762635" indent="0" algn="ctr">
              <a:buNone/>
              <a:defRPr sz="1500"/>
            </a:lvl3pPr>
            <a:lvl4pPr marL="1144270" indent="0" algn="ctr">
              <a:buNone/>
              <a:defRPr sz="1335"/>
            </a:lvl4pPr>
            <a:lvl5pPr marL="1525270" indent="0" algn="ctr">
              <a:buNone/>
              <a:defRPr sz="1335"/>
            </a:lvl5pPr>
            <a:lvl6pPr marL="1906905" indent="0" algn="ctr">
              <a:buNone/>
              <a:defRPr sz="1335"/>
            </a:lvl6pPr>
            <a:lvl7pPr marL="2287905" indent="0" algn="ctr">
              <a:buNone/>
              <a:defRPr sz="1335"/>
            </a:lvl7pPr>
            <a:lvl8pPr marL="2669540" indent="0" algn="ctr">
              <a:buNone/>
              <a:defRPr sz="1335"/>
            </a:lvl8pPr>
            <a:lvl9pPr marL="3051175" indent="0" algn="ctr">
              <a:buNone/>
              <a:defRPr sz="1335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286" y="-32310"/>
            <a:ext cx="9142571" cy="5732582"/>
          </a:xfrm>
          <a:prstGeom prst="rect">
            <a:avLst/>
          </a:prstGeom>
        </p:spPr>
      </p:pic>
      <p:pic>
        <p:nvPicPr>
          <p:cNvPr id="7" name="图片 6" descr="中桥中学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8290" y="255270"/>
            <a:ext cx="2632710" cy="5562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61705" y="5076190"/>
            <a:ext cx="528955" cy="526415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8299133" y="5551436"/>
            <a:ext cx="897255" cy="20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78C7DA"/>
                </a:solidFill>
              </a14:hiddenFill>
            </a:ext>
          </a:extLst>
        </p:spPr>
        <p:txBody>
          <a:bodyPr wrap="none" rtlCol="0">
            <a:spAutoFit/>
          </a:bodyPr>
          <a:p>
            <a:pPr algn="ctr"/>
            <a:r>
              <a:rPr lang="en-US" altLang="zh-CN" sz="75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www.bgzzqzx.com</a:t>
            </a:r>
            <a:endParaRPr lang="en-US" altLang="zh-CN" sz="750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ree Blank With Footer">
    <p:bg>
      <p:bgPr>
        <a:solidFill>
          <a:schemeClr val="bg2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00075" y="626745"/>
            <a:ext cx="8280000" cy="1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pic>
        <p:nvPicPr>
          <p:cNvPr id="2" name="图片 1" descr="中桥中学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24675" y="172720"/>
            <a:ext cx="1945640" cy="43815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5683885"/>
            <a:ext cx="9144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4" name="TextBox 21"/>
          <p:cNvSpPr txBox="1"/>
          <p:nvPr userDrawn="1"/>
        </p:nvSpPr>
        <p:spPr>
          <a:xfrm>
            <a:off x="311785" y="194945"/>
            <a:ext cx="5634990" cy="460375"/>
          </a:xfrm>
          <a:prstGeom prst="rect">
            <a:avLst/>
          </a:prstGeom>
          <a:gradFill>
            <a:gsLst>
              <a:gs pos="0">
                <a:schemeClr val="bg1"/>
              </a:gs>
              <a:gs pos="57000">
                <a:srgbClr val="FFFFFF">
                  <a:alpha val="60000"/>
                </a:srgbClr>
              </a:gs>
              <a:gs pos="100000">
                <a:schemeClr val="bg1">
                  <a:alpha val="0"/>
                </a:schemeClr>
              </a:gs>
            </a:gsLst>
            <a:lin ang="4440000" scaled="0"/>
          </a:gradFill>
        </p:spPr>
        <p:txBody>
          <a:bodyPr wrap="square" rtlCol="0">
            <a:spAutoFit/>
          </a:bodyPr>
          <a:p>
            <a:pPr algn="l"/>
            <a:endParaRPr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Free Blank With Footer">
    <p:bg>
      <p:bgPr>
        <a:solidFill>
          <a:schemeClr val="bg2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00075" y="626745"/>
            <a:ext cx="8280000" cy="1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pic>
        <p:nvPicPr>
          <p:cNvPr id="2" name="图片 1" descr="中桥中学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24675" y="172720"/>
            <a:ext cx="1945640" cy="43815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5683885"/>
            <a:ext cx="9144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Free Blank With Footer">
    <p:bg>
      <p:bgPr>
        <a:solidFill>
          <a:schemeClr val="bg2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0955" y="626745"/>
            <a:ext cx="9108000" cy="1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pic>
        <p:nvPicPr>
          <p:cNvPr id="2" name="图片 1" descr="中桥中学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24675" y="172720"/>
            <a:ext cx="1945640" cy="43815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5683885"/>
            <a:ext cx="9144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Free Blank With Footer">
    <p:bg>
      <p:bgPr>
        <a:solidFill>
          <a:schemeClr val="bg2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校徽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76285" y="145415"/>
            <a:ext cx="561975" cy="561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ree Blank With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中桥中学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1450" y="118745"/>
            <a:ext cx="2665095" cy="6146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61705" y="5076190"/>
            <a:ext cx="528955" cy="526415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8299133" y="5551436"/>
            <a:ext cx="897255" cy="20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78C7DA"/>
                </a:solidFill>
              </a14:hiddenFill>
            </a:ext>
          </a:extLst>
        </p:spPr>
        <p:txBody>
          <a:bodyPr wrap="none" rtlCol="0">
            <a:spAutoFit/>
          </a:bodyPr>
          <a:p>
            <a:pPr algn="ctr"/>
            <a:r>
              <a:rPr lang="en-US" altLang="zh-CN" sz="75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www.bgzzqzx.com</a:t>
            </a:r>
            <a:endParaRPr lang="en-US" altLang="zh-CN" sz="75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6128"/>
            <a:ext cx="7886700" cy="2379527"/>
          </a:xfrm>
        </p:spPr>
        <p:txBody>
          <a:bodyPr anchor="b"/>
          <a:lstStyle>
            <a:lvl1pPr>
              <a:defRPr sz="500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828166"/>
            <a:ext cx="7886700" cy="125133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1635" indent="0">
              <a:buNone/>
              <a:defRPr sz="1670">
                <a:solidFill>
                  <a:schemeClr val="tx1">
                    <a:tint val="75000"/>
                  </a:schemeClr>
                </a:solidFill>
              </a:defRPr>
            </a:lvl2pPr>
            <a:lvl3pPr marL="7626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4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4pPr>
            <a:lvl5pPr marL="152527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5pPr>
            <a:lvl6pPr marL="1906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6pPr>
            <a:lvl7pPr marL="228790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7pPr>
            <a:lvl8pPr marL="2669540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8pPr>
            <a:lvl9pPr marL="3051175" indent="0">
              <a:buNone/>
              <a:defRPr sz="13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522792"/>
            <a:ext cx="3886200" cy="36295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522792"/>
            <a:ext cx="3886200" cy="36295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04558"/>
            <a:ext cx="7886700" cy="110568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1" y="1402293"/>
            <a:ext cx="3868340" cy="68724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1" y="2089535"/>
            <a:ext cx="3868340" cy="30733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402293"/>
            <a:ext cx="3887391" cy="68724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635" indent="0">
              <a:buNone/>
              <a:defRPr sz="1670" b="1"/>
            </a:lvl2pPr>
            <a:lvl3pPr marL="762635" indent="0">
              <a:buNone/>
              <a:defRPr sz="1500" b="1"/>
            </a:lvl3pPr>
            <a:lvl4pPr marL="1144270" indent="0">
              <a:buNone/>
              <a:defRPr sz="1335" b="1"/>
            </a:lvl4pPr>
            <a:lvl5pPr marL="1525270" indent="0">
              <a:buNone/>
              <a:defRPr sz="1335" b="1"/>
            </a:lvl5pPr>
            <a:lvl6pPr marL="1906905" indent="0">
              <a:buNone/>
              <a:defRPr sz="1335" b="1"/>
            </a:lvl6pPr>
            <a:lvl7pPr marL="2287905" indent="0">
              <a:buNone/>
              <a:defRPr sz="1335" b="1"/>
            </a:lvl7pPr>
            <a:lvl8pPr marL="2669540" indent="0">
              <a:buNone/>
              <a:defRPr sz="1335" b="1"/>
            </a:lvl8pPr>
            <a:lvl9pPr marL="3051175" indent="0">
              <a:buNone/>
              <a:defRPr sz="13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2089535"/>
            <a:ext cx="3887391" cy="30733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360"/>
            <a:ext cx="2949178" cy="1334760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823632"/>
            <a:ext cx="4629150" cy="4065192"/>
          </a:xfrm>
        </p:spPr>
        <p:txBody>
          <a:bodyPr/>
          <a:lstStyle>
            <a:lvl1pPr>
              <a:defRPr sz="2670"/>
            </a:lvl1pPr>
            <a:lvl2pPr>
              <a:defRPr sz="2335"/>
            </a:lvl2pPr>
            <a:lvl3pPr>
              <a:defRPr sz="2000"/>
            </a:lvl3pPr>
            <a:lvl4pPr>
              <a:defRPr sz="1670"/>
            </a:lvl4pPr>
            <a:lvl5pPr>
              <a:defRPr sz="1670"/>
            </a:lvl5pPr>
            <a:lvl6pPr>
              <a:defRPr sz="1670"/>
            </a:lvl6pPr>
            <a:lvl7pPr>
              <a:defRPr sz="1670"/>
            </a:lvl7pPr>
            <a:lvl8pPr>
              <a:defRPr sz="1670"/>
            </a:lvl8pPr>
            <a:lvl9pPr>
              <a:defRPr sz="167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716120"/>
            <a:ext cx="2949178" cy="3179325"/>
          </a:xfrm>
        </p:spPr>
        <p:txBody>
          <a:bodyPr/>
          <a:lstStyle>
            <a:lvl1pPr marL="0" indent="0">
              <a:buNone/>
              <a:defRPr sz="1335"/>
            </a:lvl1pPr>
            <a:lvl2pPr marL="381635" indent="0">
              <a:buNone/>
              <a:defRPr sz="1170"/>
            </a:lvl2pPr>
            <a:lvl3pPr marL="762635" indent="0">
              <a:buNone/>
              <a:defRPr sz="1000"/>
            </a:lvl3pPr>
            <a:lvl4pPr marL="1144270" indent="0">
              <a:buNone/>
              <a:defRPr sz="835"/>
            </a:lvl4pPr>
            <a:lvl5pPr marL="1525270" indent="0">
              <a:buNone/>
              <a:defRPr sz="835"/>
            </a:lvl5pPr>
            <a:lvl6pPr marL="1906905" indent="0">
              <a:buNone/>
              <a:defRPr sz="835"/>
            </a:lvl6pPr>
            <a:lvl7pPr marL="2287905" indent="0">
              <a:buNone/>
              <a:defRPr sz="835"/>
            </a:lvl7pPr>
            <a:lvl8pPr marL="2669540" indent="0">
              <a:buNone/>
              <a:defRPr sz="835"/>
            </a:lvl8pPr>
            <a:lvl9pPr marL="3051175" indent="0">
              <a:buNone/>
              <a:defRPr sz="8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360"/>
            <a:ext cx="2949178" cy="1334760"/>
          </a:xfrm>
        </p:spPr>
        <p:txBody>
          <a:bodyPr anchor="b"/>
          <a:lstStyle>
            <a:lvl1pPr>
              <a:defRPr sz="267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823632"/>
            <a:ext cx="4629150" cy="4065192"/>
          </a:xfrm>
        </p:spPr>
        <p:txBody>
          <a:bodyPr/>
          <a:lstStyle>
            <a:lvl1pPr marL="0" indent="0">
              <a:buNone/>
              <a:defRPr sz="2670"/>
            </a:lvl1pPr>
            <a:lvl2pPr marL="381635" indent="0">
              <a:buNone/>
              <a:defRPr sz="2335"/>
            </a:lvl2pPr>
            <a:lvl3pPr marL="762635" indent="0">
              <a:buNone/>
              <a:defRPr sz="2000"/>
            </a:lvl3pPr>
            <a:lvl4pPr marL="1144270" indent="0">
              <a:buNone/>
              <a:defRPr sz="1670"/>
            </a:lvl4pPr>
            <a:lvl5pPr marL="1525270" indent="0">
              <a:buNone/>
              <a:defRPr sz="1670"/>
            </a:lvl5pPr>
            <a:lvl6pPr marL="1906905" indent="0">
              <a:buNone/>
              <a:defRPr sz="1670"/>
            </a:lvl6pPr>
            <a:lvl7pPr marL="2287905" indent="0">
              <a:buNone/>
              <a:defRPr sz="1670"/>
            </a:lvl7pPr>
            <a:lvl8pPr marL="2669540" indent="0">
              <a:buNone/>
              <a:defRPr sz="1670"/>
            </a:lvl8pPr>
            <a:lvl9pPr marL="3051175" indent="0">
              <a:buNone/>
              <a:defRPr sz="167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716120"/>
            <a:ext cx="2949178" cy="3179325"/>
          </a:xfrm>
        </p:spPr>
        <p:txBody>
          <a:bodyPr/>
          <a:lstStyle>
            <a:lvl1pPr marL="0" indent="0">
              <a:buNone/>
              <a:defRPr sz="1335"/>
            </a:lvl1pPr>
            <a:lvl2pPr marL="381635" indent="0">
              <a:buNone/>
              <a:defRPr sz="1170"/>
            </a:lvl2pPr>
            <a:lvl3pPr marL="762635" indent="0">
              <a:buNone/>
              <a:defRPr sz="1000"/>
            </a:lvl3pPr>
            <a:lvl4pPr marL="1144270" indent="0">
              <a:buNone/>
              <a:defRPr sz="835"/>
            </a:lvl4pPr>
            <a:lvl5pPr marL="1525270" indent="0">
              <a:buNone/>
              <a:defRPr sz="835"/>
            </a:lvl5pPr>
            <a:lvl6pPr marL="1906905" indent="0">
              <a:buNone/>
              <a:defRPr sz="835"/>
            </a:lvl6pPr>
            <a:lvl7pPr marL="2287905" indent="0">
              <a:buNone/>
              <a:defRPr sz="835"/>
            </a:lvl7pPr>
            <a:lvl8pPr marL="2669540" indent="0">
              <a:buNone/>
              <a:defRPr sz="835"/>
            </a:lvl8pPr>
            <a:lvl9pPr marL="3051175" indent="0">
              <a:buNone/>
              <a:defRPr sz="8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04558"/>
            <a:ext cx="7886700" cy="1105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522792"/>
            <a:ext cx="7886700" cy="3629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5301963"/>
            <a:ext cx="20574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E8457-BC06-46E7-A022-50363425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5301963"/>
            <a:ext cx="30861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5301963"/>
            <a:ext cx="2057400" cy="304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B394-6DAB-423B-BD9C-CDD39634F0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762635" rtl="0" eaLnBrk="1" latinLnBrk="0" hangingPunct="1">
        <a:lnSpc>
          <a:spcPct val="90000"/>
        </a:lnSpc>
        <a:spcBef>
          <a:spcPct val="0"/>
        </a:spcBef>
        <a:buNone/>
        <a:defRPr sz="36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500" indent="-190500" algn="l" defTabSz="762635" rtl="0" eaLnBrk="1" latinLnBrk="0" hangingPunct="1">
        <a:lnSpc>
          <a:spcPct val="90000"/>
        </a:lnSpc>
        <a:spcBef>
          <a:spcPct val="16700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1pPr>
      <a:lvl2pPr marL="57213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313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70" kern="1200">
          <a:solidFill>
            <a:schemeClr val="tx1"/>
          </a:solidFill>
          <a:latin typeface="+mn-lt"/>
          <a:ea typeface="+mn-ea"/>
          <a:cs typeface="+mn-cs"/>
        </a:defRPr>
      </a:lvl3pPr>
      <a:lvl4pPr marL="133477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640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740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904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60040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675" indent="-190500" algn="l" defTabSz="762635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63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527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6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790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9540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algn="l" defTabSz="76263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5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5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10030" y="3954780"/>
            <a:ext cx="6433185" cy="36830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lvl="1" indent="0" algn="ctr">
              <a:buNone/>
              <a:defRPr/>
            </a:pPr>
            <a:r>
              <a:rPr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——</a:t>
            </a:r>
            <a:r>
              <a:rPr lang="zh-CN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南京市</a:t>
            </a:r>
            <a:r>
              <a:rPr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八卦洲中桥中学“勤·健劳动”特色项目建设汇报</a:t>
            </a:r>
            <a:endParaRPr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TextBox 11"/>
          <p:cNvSpPr txBox="1"/>
          <p:nvPr/>
        </p:nvSpPr>
        <p:spPr>
          <a:xfrm>
            <a:off x="3229610" y="4602799"/>
            <a:ext cx="2824163" cy="3219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0" lvl="1" indent="0" algn="ctr">
              <a:buNone/>
              <a:defRPr/>
            </a:pPr>
            <a:r>
              <a:rPr lang="en-US" altLang="zh-CN" sz="15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华文新魏" panose="02010800040101010101" charset="-122"/>
                <a:sym typeface="Arial" panose="020B0604020202020204" pitchFamily="34" charset="0"/>
              </a:rPr>
              <a:t>2022.09.27</a:t>
            </a:r>
            <a:endParaRPr lang="en-US" altLang="zh-CN" sz="15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华文新魏" panose="02010800040101010101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-41275" y="-55880"/>
            <a:ext cx="9239885" cy="3423920"/>
          </a:xfrm>
          <a:custGeom>
            <a:avLst/>
            <a:gdLst>
              <a:gd name="connsiteX0" fmla="*/ 0 w 19222"/>
              <a:gd name="connsiteY0" fmla="*/ 0 h 6591"/>
              <a:gd name="connsiteX1" fmla="*/ 19222 w 19222"/>
              <a:gd name="connsiteY1" fmla="*/ 0 h 6591"/>
              <a:gd name="connsiteX2" fmla="*/ 19222 w 19222"/>
              <a:gd name="connsiteY2" fmla="*/ 6591 h 6591"/>
              <a:gd name="connsiteX3" fmla="*/ 9710 w 19222"/>
              <a:gd name="connsiteY3" fmla="*/ 5052 h 6591"/>
              <a:gd name="connsiteX4" fmla="*/ 6 w 19222"/>
              <a:gd name="connsiteY4" fmla="*/ 6591 h 6591"/>
              <a:gd name="connsiteX5" fmla="*/ 0 w 19222"/>
              <a:gd name="connsiteY5" fmla="*/ 0 h 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2" h="6591">
                <a:moveTo>
                  <a:pt x="0" y="0"/>
                </a:moveTo>
                <a:lnTo>
                  <a:pt x="19222" y="0"/>
                </a:lnTo>
                <a:lnTo>
                  <a:pt x="19222" y="6591"/>
                </a:lnTo>
                <a:lnTo>
                  <a:pt x="9710" y="5052"/>
                </a:lnTo>
                <a:lnTo>
                  <a:pt x="6" y="65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"/>
            <a:stretch>
              <a:fillRect t="-49000"/>
            </a:stretch>
          </a:blip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pic>
        <p:nvPicPr>
          <p:cNvPr id="5" name="图片 4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1292385"/>
            <a:ext cx="1643063" cy="164306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397635" y="3141980"/>
            <a:ext cx="6489065" cy="622935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</a:bodyPr>
          <a:lstStyle/>
          <a:p>
            <a:pPr algn="dist" eaLnBrk="1" hangingPunct="1">
              <a:defRPr/>
            </a:pPr>
            <a:r>
              <a:rPr sz="4050" b="1" noProof="1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勤·健丰美少年的精彩人生</a:t>
            </a:r>
            <a:endParaRPr sz="4050" b="1" noProof="1" smtClean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3136900" y="1249680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学习制度</a:t>
            </a:r>
            <a:endParaRPr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TextBox 21"/>
          <p:cNvSpPr txBox="1"/>
          <p:nvPr/>
        </p:nvSpPr>
        <p:spPr>
          <a:xfrm>
            <a:off x="311785" y="186055"/>
            <a:ext cx="5634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</a:t>
            </a:r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）制度保障</a:t>
            </a:r>
            <a:endParaRPr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762635" y="1249680"/>
            <a:ext cx="2248535" cy="82994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p>
            <a:pPr algn="ctr"/>
            <a:r>
              <a:rPr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“勤·健劳动”特色项目组</a:t>
            </a:r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36900" y="2229009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研究制度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36900" y="3208337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评价制度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36900" y="4187666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奖励制度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1"/>
          <p:cNvSpPr txBox="1"/>
          <p:nvPr/>
        </p:nvSpPr>
        <p:spPr>
          <a:xfrm>
            <a:off x="311785" y="186055"/>
            <a:ext cx="5634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</a:t>
            </a:r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）经费保障</a:t>
            </a:r>
            <a:endParaRPr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2258060" y="2112010"/>
            <a:ext cx="4628515" cy="132207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p>
            <a:pPr algn="ctr"/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r>
              <a:rPr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目前到位资金约为</a:t>
            </a:r>
            <a:r>
              <a:rPr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200</a:t>
            </a:r>
            <a:r>
              <a:rPr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万元</a:t>
            </a:r>
            <a:r>
              <a:rPr 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3166745" y="4232594"/>
            <a:ext cx="2824163" cy="3219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0" lvl="1" indent="0" algn="ctr">
              <a:buNone/>
              <a:defRPr/>
            </a:pPr>
            <a:r>
              <a:rPr lang="en-US" altLang="zh-CN" sz="150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华文新魏" panose="02010800040101010101" charset="-122"/>
                <a:sym typeface="Arial" panose="020B0604020202020204" pitchFamily="34" charset="0"/>
              </a:rPr>
              <a:t>2022.09.27</a:t>
            </a:r>
            <a:endParaRPr lang="en-US" altLang="zh-CN" sz="150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华文新魏" panose="02010800040101010101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-41275" y="-55880"/>
            <a:ext cx="9239885" cy="3423920"/>
          </a:xfrm>
          <a:custGeom>
            <a:avLst/>
            <a:gdLst>
              <a:gd name="connsiteX0" fmla="*/ 0 w 19222"/>
              <a:gd name="connsiteY0" fmla="*/ 0 h 6591"/>
              <a:gd name="connsiteX1" fmla="*/ 19222 w 19222"/>
              <a:gd name="connsiteY1" fmla="*/ 0 h 6591"/>
              <a:gd name="connsiteX2" fmla="*/ 19222 w 19222"/>
              <a:gd name="connsiteY2" fmla="*/ 6591 h 6591"/>
              <a:gd name="connsiteX3" fmla="*/ 9710 w 19222"/>
              <a:gd name="connsiteY3" fmla="*/ 5052 h 6591"/>
              <a:gd name="connsiteX4" fmla="*/ 6 w 19222"/>
              <a:gd name="connsiteY4" fmla="*/ 6591 h 6591"/>
              <a:gd name="connsiteX5" fmla="*/ 0 w 19222"/>
              <a:gd name="connsiteY5" fmla="*/ 0 h 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2" h="6591">
                <a:moveTo>
                  <a:pt x="0" y="0"/>
                </a:moveTo>
                <a:lnTo>
                  <a:pt x="19222" y="0"/>
                </a:lnTo>
                <a:lnTo>
                  <a:pt x="19222" y="6591"/>
                </a:lnTo>
                <a:lnTo>
                  <a:pt x="9710" y="5052"/>
                </a:lnTo>
                <a:lnTo>
                  <a:pt x="6" y="659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"/>
            <a:stretch>
              <a:fillRect t="-49000"/>
            </a:stretch>
          </a:blip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pic>
        <p:nvPicPr>
          <p:cNvPr id="5" name="图片 4" descr="校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838" y="1292385"/>
            <a:ext cx="1643063" cy="164306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06725" y="3235325"/>
            <a:ext cx="3589020" cy="622935"/>
          </a:xfrm>
          <a:prstGeom prst="rect">
            <a:avLst/>
          </a:prstGeom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hangingPunct="1">
              <a:defRPr/>
            </a:pPr>
            <a:r>
              <a:rPr lang="zh-CN" sz="4050" b="1" noProof="1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谢谢！</a:t>
            </a:r>
            <a:endParaRPr lang="zh-CN" sz="4050" b="1" noProof="1" smtClean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八卦洲整体照片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rcRect b="7105"/>
          <a:stretch>
            <a:fillRect/>
          </a:stretch>
        </p:blipFill>
        <p:spPr>
          <a:xfrm>
            <a:off x="2415540" y="801370"/>
            <a:ext cx="4762500" cy="4848860"/>
          </a:xfrm>
          <a:prstGeom prst="rect">
            <a:avLst/>
          </a:prstGeom>
        </p:spPr>
      </p:pic>
      <p:sp>
        <p:nvSpPr>
          <p:cNvPr id="6" name="TextBox 21"/>
          <p:cNvSpPr txBox="1"/>
          <p:nvPr/>
        </p:nvSpPr>
        <p:spPr>
          <a:xfrm>
            <a:off x="249555" y="187325"/>
            <a:ext cx="41357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“积跬行健”办学理念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21"/>
          <p:cNvSpPr txBox="1"/>
          <p:nvPr/>
        </p:nvSpPr>
        <p:spPr>
          <a:xfrm>
            <a:off x="2713990" y="2382520"/>
            <a:ext cx="3715385" cy="7067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zh-CN" sz="40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【项目背景】</a:t>
            </a:r>
            <a:endParaRPr lang="zh-CN" altLang="zh-CN" sz="40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21"/>
          <p:cNvSpPr txBox="1"/>
          <p:nvPr/>
        </p:nvSpPr>
        <p:spPr>
          <a:xfrm>
            <a:off x="311785" y="186055"/>
            <a:ext cx="5129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（一）从国家发展的总体战略来看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9005" y="1027430"/>
            <a:ext cx="7286625" cy="40836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32105" y="806450"/>
            <a:ext cx="3127375" cy="456057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6985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6" name="TextBox 21"/>
          <p:cNvSpPr txBox="1"/>
          <p:nvPr/>
        </p:nvSpPr>
        <p:spPr>
          <a:xfrm>
            <a:off x="311785" y="186055"/>
            <a:ext cx="5129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（二）从学校所处的地域环境来看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75685" y="806450"/>
            <a:ext cx="5252085" cy="241681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6985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3" name="矩形 2"/>
          <p:cNvSpPr/>
          <p:nvPr/>
        </p:nvSpPr>
        <p:spPr>
          <a:xfrm>
            <a:off x="3575685" y="3368675"/>
            <a:ext cx="5252085" cy="196532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6985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7" name="TextBox 21"/>
          <p:cNvSpPr txBox="1"/>
          <p:nvPr/>
        </p:nvSpPr>
        <p:spPr>
          <a:xfrm>
            <a:off x="3712845" y="3005455"/>
            <a:ext cx="4492625" cy="583565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学校紧邻南京市农业嘉年华主会场“陌上花渡”、果蔬基地“派缘”农庄等劳动实践基地</a:t>
            </a:r>
            <a:endParaRPr lang="zh-CN" altLang="zh-CN" sz="1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32105" y="806450"/>
            <a:ext cx="8458200" cy="445579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69850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6" name="TextBox 21"/>
          <p:cNvSpPr txBox="1"/>
          <p:nvPr/>
        </p:nvSpPr>
        <p:spPr>
          <a:xfrm>
            <a:off x="311785" y="186055"/>
            <a:ext cx="5299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（三）从学校现在具有的资源来看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21"/>
          <p:cNvSpPr txBox="1"/>
          <p:nvPr/>
        </p:nvSpPr>
        <p:spPr>
          <a:xfrm>
            <a:off x="2653665" y="1533525"/>
            <a:ext cx="3837305" cy="460375"/>
          </a:xfrm>
          <a:prstGeom prst="rect">
            <a:avLst/>
          </a:prstGeom>
          <a:solidFill>
            <a:schemeClr val="accent1">
              <a:alpha val="69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实践园占地面积约16亩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21"/>
          <p:cNvSpPr txBox="1"/>
          <p:nvPr/>
        </p:nvSpPr>
        <p:spPr>
          <a:xfrm>
            <a:off x="311785" y="186055"/>
            <a:ext cx="5129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（四）从学生综合素养的发展来看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6705" y="732790"/>
            <a:ext cx="8635365" cy="465455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6985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  <p:sp>
        <p:nvSpPr>
          <p:cNvPr id="7" name="TextBox 21"/>
          <p:cNvSpPr txBox="1"/>
          <p:nvPr/>
        </p:nvSpPr>
        <p:spPr>
          <a:xfrm>
            <a:off x="2378075" y="2645410"/>
            <a:ext cx="4492625" cy="645160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社会需要“有情怀、懂感恩、善劳动、会创新”的全面发展的人</a:t>
            </a:r>
            <a:endParaRPr lang="zh-CN" altLang="zh-CN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21"/>
          <p:cNvSpPr txBox="1"/>
          <p:nvPr/>
        </p:nvSpPr>
        <p:spPr>
          <a:xfrm>
            <a:off x="2713990" y="2382520"/>
            <a:ext cx="3715385" cy="7067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zh-CN" sz="40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【项目保障】</a:t>
            </a:r>
            <a:endParaRPr lang="zh-CN" altLang="zh-CN" sz="40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>
            <a:off x="3136900" y="1148715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课程研发中心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TextBox 21"/>
          <p:cNvSpPr txBox="1"/>
          <p:nvPr/>
        </p:nvSpPr>
        <p:spPr>
          <a:xfrm>
            <a:off x="311785" y="186055"/>
            <a:ext cx="5634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</a:t>
            </a:r>
            <a:r>
              <a:rPr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）组织保障</a:t>
            </a:r>
            <a:endParaRPr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721995" y="1148715"/>
            <a:ext cx="2248535" cy="119888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p>
            <a:pPr algn="ctr"/>
            <a:endParaRPr 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五中心”</a:t>
            </a:r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endParaRPr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36900" y="1995805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活动指导中心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36900" y="2842895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环境建设中心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36900" y="3689985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信息发展中心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36900" y="4537075"/>
            <a:ext cx="5377815" cy="552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财务管理中心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8220,&quot;width&quot;:7500}"/>
</p:tagLst>
</file>

<file path=ppt/tags/tag2.xml><?xml version="1.0" encoding="utf-8"?>
<p:tagLst xmlns:p="http://schemas.openxmlformats.org/presentationml/2006/main">
  <p:tag name="ISPRING_PRESENTATION_TITLE" val="PowerPoint 演示文稿"/>
  <p:tag name="COMMONDATA" val="eyJoZGlkIjoiYjM3OTNlNTAyZmQ0YzdhY2U2MmZhMzljM2RlMzYwMDkifQ=="/>
</p:tagLst>
</file>

<file path=ppt/theme/theme1.xml><?xml version="1.0" encoding="utf-8"?>
<a:theme xmlns:a="http://schemas.openxmlformats.org/drawingml/2006/main" name="Office 主题​​">
  <a:themeElements>
    <a:clrScheme name="自定义 3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765A7"/>
      </a:accent1>
      <a:accent2>
        <a:srgbClr val="4765A7"/>
      </a:accent2>
      <a:accent3>
        <a:srgbClr val="4765A7"/>
      </a:accent3>
      <a:accent4>
        <a:srgbClr val="4765A7"/>
      </a:accent4>
      <a:accent5>
        <a:srgbClr val="4765A7"/>
      </a:accent5>
      <a:accent6>
        <a:srgbClr val="4765A7"/>
      </a:accent6>
      <a:hlink>
        <a:srgbClr val="FFFFFF"/>
      </a:hlink>
      <a:folHlink>
        <a:srgbClr val="FFFFF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CB24E"/>
        </a:solidFill>
        <a:ln>
          <a:noFill/>
        </a:ln>
      </a:spPr>
      <a:bodyPr rtlCol="0" anchor="ctr"/>
      <a:lstStyle>
        <a:defPPr algn="ctr">
          <a:defRPr sz="135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78C7DA"/>
        </a:solidFill>
      </a:spPr>
      <a:bodyPr wrap="square" rtlCol="0">
        <a:spAutoFit/>
      </a:bodyPr>
      <a:lstStyle>
        <a:defPPr algn="ctr">
          <a:defRPr sz="9600" smtClean="0">
            <a:latin typeface="黑体" panose="02010609060101010101" pitchFamily="49" charset="-122"/>
            <a:ea typeface="黑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WPS 演示</Application>
  <PresentationFormat>宽屏</PresentationFormat>
  <Paragraphs>62</Paragraphs>
  <Slides>12</Slides>
  <Notes>18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黑体</vt:lpstr>
      <vt:lpstr>微软雅黑</vt:lpstr>
      <vt:lpstr>华文新魏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300</cp:revision>
  <dcterms:created xsi:type="dcterms:W3CDTF">2017-12-26T02:32:00Z</dcterms:created>
  <dcterms:modified xsi:type="dcterms:W3CDTF">2022-09-25T08:23:59Z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957F186F45884C1F99B3090223FAC475</vt:lpwstr>
  </property>
</Properties>
</file>