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73"/>
  </p:notesMasterIdLst>
  <p:handoutMasterIdLst>
    <p:handoutMasterId r:id="rId74"/>
  </p:handoutMasterIdLst>
  <p:sldIdLst>
    <p:sldId id="285" r:id="rId2"/>
    <p:sldId id="724" r:id="rId3"/>
    <p:sldId id="725" r:id="rId4"/>
    <p:sldId id="722" r:id="rId5"/>
    <p:sldId id="723" r:id="rId6"/>
    <p:sldId id="726" r:id="rId7"/>
    <p:sldId id="727" r:id="rId8"/>
    <p:sldId id="728" r:id="rId9"/>
    <p:sldId id="487" r:id="rId10"/>
    <p:sldId id="601" r:id="rId11"/>
    <p:sldId id="631" r:id="rId12"/>
    <p:sldId id="627" r:id="rId13"/>
    <p:sldId id="599" r:id="rId14"/>
    <p:sldId id="494" r:id="rId15"/>
    <p:sldId id="603" r:id="rId16"/>
    <p:sldId id="658" r:id="rId17"/>
    <p:sldId id="602" r:id="rId18"/>
    <p:sldId id="659" r:id="rId19"/>
    <p:sldId id="633" r:id="rId20"/>
    <p:sldId id="663" r:id="rId21"/>
    <p:sldId id="690" r:id="rId22"/>
    <p:sldId id="661" r:id="rId23"/>
    <p:sldId id="662" r:id="rId24"/>
    <p:sldId id="607" r:id="rId25"/>
    <p:sldId id="625" r:id="rId26"/>
    <p:sldId id="628" r:id="rId27"/>
    <p:sldId id="629" r:id="rId28"/>
    <p:sldId id="606" r:id="rId29"/>
    <p:sldId id="610" r:id="rId30"/>
    <p:sldId id="679" r:id="rId31"/>
    <p:sldId id="611" r:id="rId32"/>
    <p:sldId id="609" r:id="rId33"/>
    <p:sldId id="615" r:id="rId34"/>
    <p:sldId id="622" r:id="rId35"/>
    <p:sldId id="624" r:id="rId36"/>
    <p:sldId id="613" r:id="rId37"/>
    <p:sldId id="710" r:id="rId38"/>
    <p:sldId id="711" r:id="rId39"/>
    <p:sldId id="721" r:id="rId40"/>
    <p:sldId id="709" r:id="rId41"/>
    <p:sldId id="720" r:id="rId42"/>
    <p:sldId id="712" r:id="rId43"/>
    <p:sldId id="719" r:id="rId44"/>
    <p:sldId id="713" r:id="rId45"/>
    <p:sldId id="714" r:id="rId46"/>
    <p:sldId id="715" r:id="rId47"/>
    <p:sldId id="731" r:id="rId48"/>
    <p:sldId id="729" r:id="rId49"/>
    <p:sldId id="664" r:id="rId50"/>
    <p:sldId id="639" r:id="rId51"/>
    <p:sldId id="669" r:id="rId52"/>
    <p:sldId id="642" r:id="rId53"/>
    <p:sldId id="641" r:id="rId54"/>
    <p:sldId id="686" r:id="rId55"/>
    <p:sldId id="640" r:id="rId56"/>
    <p:sldId id="643" r:id="rId57"/>
    <p:sldId id="665" r:id="rId58"/>
    <p:sldId id="672" r:id="rId59"/>
    <p:sldId id="666" r:id="rId60"/>
    <p:sldId id="667" r:id="rId61"/>
    <p:sldId id="682" r:id="rId62"/>
    <p:sldId id="671" r:id="rId63"/>
    <p:sldId id="681" r:id="rId64"/>
    <p:sldId id="687" r:id="rId65"/>
    <p:sldId id="683" r:id="rId66"/>
    <p:sldId id="645" r:id="rId67"/>
    <p:sldId id="684" r:id="rId68"/>
    <p:sldId id="644" r:id="rId69"/>
    <p:sldId id="685" r:id="rId70"/>
    <p:sldId id="647" r:id="rId71"/>
    <p:sldId id="342" r:id="rId72"/>
  </p:sldIdLst>
  <p:sldSz cx="9144000" cy="6858000" type="screen4x3"/>
  <p:notesSz cx="6858000" cy="9144000"/>
  <p:defaultTextStyle>
    <a:defPPr>
      <a:defRPr lang="en-US"/>
    </a:defPPr>
    <a:lvl1pPr algn="l" rtl="0" fontAlgn="base">
      <a:spcBef>
        <a:spcPct val="0"/>
      </a:spcBef>
      <a:spcAft>
        <a:spcPct val="0"/>
      </a:spcAft>
      <a:defRPr sz="20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20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20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20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2000" kern="1200">
        <a:solidFill>
          <a:schemeClr val="tx1"/>
        </a:solidFill>
        <a:latin typeface="Arial" pitchFamily="34" charset="0"/>
        <a:ea typeface="宋体" pitchFamily="2" charset="-122"/>
        <a:cs typeface="+mn-cs"/>
      </a:defRPr>
    </a:lvl5pPr>
    <a:lvl6pPr marL="2286000" algn="l" defTabSz="914400" rtl="0" eaLnBrk="1" latinLnBrk="0" hangingPunct="1">
      <a:defRPr sz="2000" kern="1200">
        <a:solidFill>
          <a:schemeClr val="tx1"/>
        </a:solidFill>
        <a:latin typeface="Arial" pitchFamily="34" charset="0"/>
        <a:ea typeface="宋体" pitchFamily="2" charset="-122"/>
        <a:cs typeface="+mn-cs"/>
      </a:defRPr>
    </a:lvl6pPr>
    <a:lvl7pPr marL="2743200" algn="l" defTabSz="914400" rtl="0" eaLnBrk="1" latinLnBrk="0" hangingPunct="1">
      <a:defRPr sz="2000" kern="1200">
        <a:solidFill>
          <a:schemeClr val="tx1"/>
        </a:solidFill>
        <a:latin typeface="Arial" pitchFamily="34" charset="0"/>
        <a:ea typeface="宋体" pitchFamily="2" charset="-122"/>
        <a:cs typeface="+mn-cs"/>
      </a:defRPr>
    </a:lvl7pPr>
    <a:lvl8pPr marL="3200400" algn="l" defTabSz="914400" rtl="0" eaLnBrk="1" latinLnBrk="0" hangingPunct="1">
      <a:defRPr sz="2000" kern="1200">
        <a:solidFill>
          <a:schemeClr val="tx1"/>
        </a:solidFill>
        <a:latin typeface="Arial" pitchFamily="34" charset="0"/>
        <a:ea typeface="宋体" pitchFamily="2" charset="-122"/>
        <a:cs typeface="+mn-cs"/>
      </a:defRPr>
    </a:lvl8pPr>
    <a:lvl9pPr marL="3657600" algn="l" defTabSz="914400" rtl="0" eaLnBrk="1" latinLnBrk="0" hangingPunct="1">
      <a:defRPr sz="2000"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000000"/>
    <a:srgbClr val="008000"/>
    <a:srgbClr val="006600"/>
    <a:srgbClr val="D7181F"/>
    <a:srgbClr val="FFFFFF"/>
    <a:srgbClr val="CC3300"/>
    <a:srgbClr val="E0E4D0"/>
    <a:srgbClr val="CCE7D4"/>
  </p:clrMru>
</p:presentationPr>
</file>

<file path=ppt/tableStyles.xml><?xml version="1.0" encoding="utf-8"?>
<a:tblStyleLst xmlns:a="http://schemas.openxmlformats.org/drawingml/2006/main" def="{5C22544A-7EE6-4342-B048-85BDC9FD1C3A}">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54" autoAdjust="0"/>
    <p:restoredTop sz="79963" autoAdjust="0"/>
  </p:normalViewPr>
  <p:slideViewPr>
    <p:cSldViewPr>
      <p:cViewPr>
        <p:scale>
          <a:sx n="66" d="100"/>
          <a:sy n="66" d="100"/>
        </p:scale>
        <p:origin x="-1236" y="-9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706"/>
    </p:cViewPr>
  </p:sorterViewPr>
  <p:notesViewPr>
    <p:cSldViewPr>
      <p:cViewPr varScale="1">
        <p:scale>
          <a:sx n="68" d="100"/>
          <a:sy n="68"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istrator\Desktop\&#26032;&#24314;&#25991;&#20214;&#22841;%20(2)\zong.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manualLayout>
          <c:layoutTarget val="inner"/>
          <c:xMode val="edge"/>
          <c:yMode val="edge"/>
          <c:x val="7.5176290463692036E-2"/>
          <c:y val="0.13937577079973437"/>
          <c:w val="0.74408136482939635"/>
          <c:h val="0.8606242292002656"/>
        </c:manualLayout>
      </c:layout>
      <c:pieChart>
        <c:varyColors val="1"/>
        <c:ser>
          <c:idx val="0"/>
          <c:order val="0"/>
          <c:tx>
            <c:strRef>
              <c:f>Sheet3!$B$1</c:f>
              <c:strCache>
                <c:ptCount val="1"/>
                <c:pt idx="0">
                  <c:v>计数项:疾病名称</c:v>
                </c:pt>
              </c:strCache>
            </c:strRef>
          </c:tx>
          <c:explosion val="1"/>
          <c:dPt>
            <c:idx val="6"/>
            <c:spPr>
              <a:solidFill>
                <a:srgbClr val="FF0000"/>
              </a:solidFill>
            </c:spPr>
          </c:dPt>
          <c:dPt>
            <c:idx val="8"/>
            <c:spPr>
              <a:solidFill>
                <a:srgbClr val="FFFF00"/>
              </a:solidFill>
            </c:spPr>
          </c:dPt>
          <c:dLbls>
            <c:dLbl>
              <c:idx val="5"/>
              <c:layout>
                <c:manualLayout>
                  <c:x val="0.29384543692676135"/>
                  <c:y val="-7.6636322332371818E-4"/>
                </c:manualLayout>
              </c:layout>
              <c:showCatName val="1"/>
              <c:showPercent val="1"/>
            </c:dLbl>
            <c:dLbl>
              <c:idx val="6"/>
              <c:layout>
                <c:manualLayout>
                  <c:x val="0.24511726530946637"/>
                  <c:y val="0.1512758427106389"/>
                </c:manualLayout>
              </c:layout>
              <c:tx>
                <c:rich>
                  <a:bodyPr/>
                  <a:lstStyle/>
                  <a:p>
                    <a:r>
                      <a:rPr lang="zh-CN" altLang="en-US" dirty="0">
                        <a:solidFill>
                          <a:srgbClr val="FF0000"/>
                        </a:solidFill>
                      </a:rPr>
                      <a:t>其它感染性腹泻病
</a:t>
                    </a:r>
                    <a:r>
                      <a:rPr lang="en-US" altLang="zh-CN" dirty="0">
                        <a:solidFill>
                          <a:srgbClr val="FF0000"/>
                        </a:solidFill>
                      </a:rPr>
                      <a:t>4%</a:t>
                    </a:r>
                    <a:endParaRPr lang="zh-CN" altLang="en-US" dirty="0">
                      <a:solidFill>
                        <a:srgbClr val="FF0000"/>
                      </a:solidFill>
                    </a:endParaRPr>
                  </a:p>
                </c:rich>
              </c:tx>
              <c:showCatName val="1"/>
              <c:showPercent val="1"/>
            </c:dLbl>
            <c:txPr>
              <a:bodyPr/>
              <a:lstStyle/>
              <a:p>
                <a:pPr>
                  <a:defRPr sz="1600"/>
                </a:pPr>
                <a:endParaRPr lang="zh-CN"/>
              </a:p>
            </c:txPr>
            <c:showCatName val="1"/>
            <c:showPercent val="1"/>
            <c:showLeaderLines val="1"/>
          </c:dLbls>
          <c:cat>
            <c:strRef>
              <c:f>Sheet3!$A$2:$A$10</c:f>
              <c:strCache>
                <c:ptCount val="9"/>
                <c:pt idx="0">
                  <c:v>副伤寒</c:v>
                </c:pt>
                <c:pt idx="1">
                  <c:v>霍 乱</c:v>
                </c:pt>
                <c:pt idx="2">
                  <c:v>伤 寒</c:v>
                </c:pt>
                <c:pt idx="3">
                  <c:v>甲肝</c:v>
                </c:pt>
                <c:pt idx="4">
                  <c:v>戊肝</c:v>
                </c:pt>
                <c:pt idx="5">
                  <c:v>细菌性痢疾</c:v>
                </c:pt>
                <c:pt idx="6">
                  <c:v>其它感染性腹泻病</c:v>
                </c:pt>
                <c:pt idx="7">
                  <c:v>其他传染病</c:v>
                </c:pt>
                <c:pt idx="8">
                  <c:v>手足口病</c:v>
                </c:pt>
              </c:strCache>
            </c:strRef>
          </c:cat>
          <c:val>
            <c:numRef>
              <c:f>Sheet3!$B$2:$B$10</c:f>
              <c:numCache>
                <c:formatCode>General</c:formatCode>
                <c:ptCount val="9"/>
                <c:pt idx="0">
                  <c:v>2</c:v>
                </c:pt>
                <c:pt idx="1">
                  <c:v>2</c:v>
                </c:pt>
                <c:pt idx="2">
                  <c:v>16</c:v>
                </c:pt>
                <c:pt idx="3">
                  <c:v>188</c:v>
                </c:pt>
                <c:pt idx="4">
                  <c:v>423</c:v>
                </c:pt>
                <c:pt idx="5">
                  <c:v>1389</c:v>
                </c:pt>
                <c:pt idx="6">
                  <c:v>4227</c:v>
                </c:pt>
                <c:pt idx="7">
                  <c:v>46970</c:v>
                </c:pt>
                <c:pt idx="8">
                  <c:v>53275</c:v>
                </c:pt>
              </c:numCache>
            </c:numRef>
          </c:val>
        </c:ser>
        <c:firstSliceAng val="0"/>
      </c:pieChart>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8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defRPr>
            </a:lvl1pPr>
          </a:lstStyle>
          <a:p>
            <a:pPr>
              <a:defRPr/>
            </a:pPr>
            <a:endParaRPr lang="en-US" altLang="zh-CN"/>
          </a:p>
        </p:txBody>
      </p:sp>
      <p:sp>
        <p:nvSpPr>
          <p:cNvPr id="2580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2580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ea typeface="+mn-ea"/>
              </a:defRPr>
            </a:lvl1pPr>
          </a:lstStyle>
          <a:p>
            <a:pPr>
              <a:defRPr/>
            </a:pPr>
            <a:endParaRPr lang="en-US" altLang="zh-CN"/>
          </a:p>
        </p:txBody>
      </p:sp>
      <p:sp>
        <p:nvSpPr>
          <p:cNvPr id="2580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27927DA2-D939-4EA2-86A9-82665F715BE8}"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9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ea typeface="+mn-ea"/>
              </a:defRPr>
            </a:lvl1pPr>
          </a:lstStyle>
          <a:p>
            <a:pPr>
              <a:defRPr/>
            </a:pPr>
            <a:endParaRPr lang="en-US" altLang="zh-CN"/>
          </a:p>
        </p:txBody>
      </p:sp>
      <p:sp>
        <p:nvSpPr>
          <p:cNvPr id="289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defRPr>
            </a:lvl1pPr>
          </a:lstStyle>
          <a:p>
            <a:pPr>
              <a:defRPr/>
            </a:pPr>
            <a:endParaRPr lang="en-US" altLang="zh-CN"/>
          </a:p>
        </p:txBody>
      </p:sp>
      <p:sp>
        <p:nvSpPr>
          <p:cNvPr id="983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89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89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ea typeface="+mn-ea"/>
              </a:defRPr>
            </a:lvl1pPr>
          </a:lstStyle>
          <a:p>
            <a:pPr>
              <a:defRPr/>
            </a:pPr>
            <a:endParaRPr lang="en-US" altLang="zh-CN"/>
          </a:p>
        </p:txBody>
      </p:sp>
      <p:sp>
        <p:nvSpPr>
          <p:cNvPr id="289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ea typeface="+mn-ea"/>
              </a:defRPr>
            </a:lvl1pPr>
          </a:lstStyle>
          <a:p>
            <a:pPr>
              <a:defRPr/>
            </a:pPr>
            <a:fld id="{862A5DD0-4693-44D1-8A77-B27151D7D1DC}"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rgbClr val="FFFFFF"/>
        </a:solidFill>
        <a:effectLst/>
      </p:bgPr>
    </p:bg>
    <p:spTree>
      <p:nvGrpSpPr>
        <p:cNvPr id="1" name=""/>
        <p:cNvGrpSpPr/>
        <p:nvPr/>
      </p:nvGrpSpPr>
      <p:grpSpPr>
        <a:xfrm>
          <a:off x="0" y="0"/>
          <a:ext cx="0" cy="0"/>
          <a:chOff x="0" y="0"/>
          <a:chExt cx="0" cy="0"/>
        </a:xfrm>
      </p:grpSpPr>
      <p:pic>
        <p:nvPicPr>
          <p:cNvPr id="4" name="Picture 153" descr="7"/>
          <p:cNvPicPr>
            <a:picLocks noChangeAspect="1" noChangeArrowheads="1"/>
          </p:cNvPicPr>
          <p:nvPr userDrawn="1"/>
        </p:nvPicPr>
        <p:blipFill>
          <a:blip r:embed="rId2" cstate="print"/>
          <a:srcRect/>
          <a:stretch>
            <a:fillRect/>
          </a:stretch>
        </p:blipFill>
        <p:spPr bwMode="auto">
          <a:xfrm>
            <a:off x="0" y="0"/>
            <a:ext cx="9144000" cy="2924175"/>
          </a:xfrm>
          <a:prstGeom prst="rect">
            <a:avLst/>
          </a:prstGeom>
          <a:noFill/>
          <a:ln w="9525">
            <a:noFill/>
            <a:miter lim="800000"/>
            <a:headEnd/>
            <a:tailEnd/>
          </a:ln>
        </p:spPr>
      </p:pic>
      <p:pic>
        <p:nvPicPr>
          <p:cNvPr id="5" name="Picture 10" descr="南京市疾控中心"/>
          <p:cNvPicPr>
            <a:picLocks noChangeAspect="1" noChangeArrowheads="1"/>
          </p:cNvPicPr>
          <p:nvPr userDrawn="1"/>
        </p:nvPicPr>
        <p:blipFill>
          <a:blip r:embed="rId3" cstate="print"/>
          <a:srcRect/>
          <a:stretch>
            <a:fillRect/>
          </a:stretch>
        </p:blipFill>
        <p:spPr bwMode="auto">
          <a:xfrm>
            <a:off x="0" y="5229225"/>
            <a:ext cx="9144000" cy="1628775"/>
          </a:xfrm>
          <a:prstGeom prst="rect">
            <a:avLst/>
          </a:prstGeom>
          <a:noFill/>
          <a:ln w="9525">
            <a:noFill/>
            <a:miter lim="800000"/>
            <a:headEnd/>
            <a:tailEnd/>
          </a:ln>
        </p:spPr>
      </p:pic>
      <p:sp>
        <p:nvSpPr>
          <p:cNvPr id="3075" name="Rectangle 3"/>
          <p:cNvSpPr>
            <a:spLocks noGrp="1" noChangeArrowheads="1"/>
          </p:cNvSpPr>
          <p:nvPr>
            <p:ph type="subTitle" idx="1"/>
          </p:nvPr>
        </p:nvSpPr>
        <p:spPr bwMode="black">
          <a:xfrm>
            <a:off x="1394792" y="5991944"/>
            <a:ext cx="6705600" cy="533400"/>
          </a:xfrm>
        </p:spPr>
        <p:txBody>
          <a:bodyPr/>
          <a:lstStyle>
            <a:lvl1pPr marL="0" indent="0" algn="ctr">
              <a:buFont typeface="Wingdings" pitchFamily="2" charset="2"/>
              <a:buNone/>
              <a:defRPr sz="1800">
                <a:solidFill>
                  <a:schemeClr val="bg1"/>
                </a:solidFill>
              </a:defRPr>
            </a:lvl1pPr>
          </a:lstStyle>
          <a:p>
            <a:r>
              <a:rPr lang="zh-CN" altLang="en-US" smtClean="0"/>
              <a:t>单击此处编辑母版副标题样式</a:t>
            </a:r>
            <a:endParaRPr lang="en-US" altLang="zh-CN"/>
          </a:p>
        </p:txBody>
      </p:sp>
      <p:sp>
        <p:nvSpPr>
          <p:cNvPr id="3074" name="Rectangle 2"/>
          <p:cNvSpPr>
            <a:spLocks noGrp="1" noChangeArrowheads="1"/>
          </p:cNvSpPr>
          <p:nvPr>
            <p:ph type="ctrTitle"/>
          </p:nvPr>
        </p:nvSpPr>
        <p:spPr>
          <a:xfrm>
            <a:off x="827584" y="4797152"/>
            <a:ext cx="7681664" cy="1066800"/>
          </a:xfrm>
          <a:effectLst/>
        </p:spPr>
        <p:txBody>
          <a:bodyPr/>
          <a:lstStyle>
            <a:lvl1pPr algn="ctr">
              <a:defRPr sz="4400" b="0">
                <a:solidFill>
                  <a:schemeClr val="bg1"/>
                </a:solidFill>
                <a:effectLst/>
              </a:defRPr>
            </a:lvl1pPr>
          </a:lstStyle>
          <a:p>
            <a:r>
              <a:rPr lang="zh-CN" altLang="en-US" dirty="0" smtClean="0"/>
              <a:t>单击此处编辑母版标题样式</a:t>
            </a:r>
            <a:endParaRPr lang="en-US"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042988" y="123825"/>
            <a:ext cx="7643812" cy="563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68313" y="980729"/>
            <a:ext cx="8229600" cy="5112568"/>
          </a:xfrm>
        </p:spPr>
        <p:txBody>
          <a:bodyPr/>
          <a:lstStyle>
            <a:lvl1pPr>
              <a:lnSpc>
                <a:spcPct val="150000"/>
              </a:lnSpc>
              <a:spcBef>
                <a:spcPts val="0"/>
              </a:spcBef>
              <a:defRPr sz="2400" b="0">
                <a:latin typeface="华文新魏" pitchFamily="2" charset="-122"/>
                <a:ea typeface="华文细黑"/>
              </a:defRPr>
            </a:lvl1pPr>
            <a:lvl2pPr>
              <a:lnSpc>
                <a:spcPct val="150000"/>
              </a:lnSpc>
              <a:spcBef>
                <a:spcPts val="0"/>
              </a:spcBef>
              <a:buFont typeface="Wingdings" pitchFamily="2" charset="2"/>
              <a:buChar char="n"/>
              <a:defRPr/>
            </a:lvl2pPr>
            <a:lvl3pPr>
              <a:lnSpc>
                <a:spcPct val="150000"/>
              </a:lnSpc>
              <a:spcBef>
                <a:spcPts val="0"/>
              </a:spcBef>
              <a:buFont typeface="Wingdings" pitchFamily="2" charset="2"/>
              <a:buChar char="n"/>
              <a:defRPr/>
            </a:lvl3pPr>
            <a:lvl4pPr>
              <a:lnSpc>
                <a:spcPct val="150000"/>
              </a:lnSpc>
              <a:spcBef>
                <a:spcPts val="0"/>
              </a:spcBef>
              <a:defRPr/>
            </a:lvl4pPr>
            <a:lvl5pPr>
              <a:lnSpc>
                <a:spcPct val="150000"/>
              </a:lnSpc>
              <a:spcBef>
                <a:spcPts val="0"/>
              </a:spcBef>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页脚占位符 3"/>
          <p:cNvSpPr>
            <a:spLocks noGrp="1"/>
          </p:cNvSpPr>
          <p:nvPr>
            <p:ph type="ftr" sz="quarter"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a:xfrm>
            <a:off x="8243888" y="6021388"/>
            <a:ext cx="1223962" cy="360362"/>
          </a:xfrm>
        </p:spPr>
        <p:txBody>
          <a:bodyPr/>
          <a:lstStyle>
            <a:lvl1pPr>
              <a:defRPr/>
            </a:lvl1pPr>
          </a:lstStyle>
          <a:p>
            <a:pPr>
              <a:defRPr/>
            </a:pPr>
            <a:fld id="{B8C56EFA-ED65-4591-8AC7-B337E0911E89}" type="slidenum">
              <a:rPr lang="en-US" altLang="zh-CN"/>
              <a:pPr>
                <a:defRPr/>
              </a:pPr>
              <a:t>‹#›</a:t>
            </a:fld>
            <a:endParaRPr lang="en-US" altLang="zh-CN" dirty="0"/>
          </a:p>
        </p:txBody>
      </p:sp>
      <p:sp>
        <p:nvSpPr>
          <p:cNvPr id="7" name="日期占位符 6"/>
          <p:cNvSpPr>
            <a:spLocks noGrp="1"/>
          </p:cNvSpPr>
          <p:nvPr>
            <p:ph type="dt" sz="half" idx="13"/>
          </p:nvPr>
        </p:nvSpPr>
        <p:spPr/>
        <p:txBody>
          <a:bodyPr/>
          <a:lstStyle>
            <a:lvl1pPr>
              <a:defRPr/>
            </a:lvl1pPr>
          </a:lstStyle>
          <a:p>
            <a:pPr>
              <a:defRPr/>
            </a:pPr>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91" name="Rectangle 67"/>
          <p:cNvSpPr>
            <a:spLocks noChangeArrowheads="1"/>
          </p:cNvSpPr>
          <p:nvPr/>
        </p:nvSpPr>
        <p:spPr bwMode="ltGray">
          <a:xfrm>
            <a:off x="0" y="-1588"/>
            <a:ext cx="9144000" cy="838201"/>
          </a:xfrm>
          <a:prstGeom prst="rect">
            <a:avLst/>
          </a:prstGeom>
          <a:gradFill rotWithShape="1">
            <a:gsLst>
              <a:gs pos="0">
                <a:schemeClr val="accent6"/>
              </a:gs>
              <a:gs pos="100000">
                <a:schemeClr val="accent6">
                  <a:lumMod val="75000"/>
                </a:schemeClr>
              </a:gs>
            </a:gsLst>
            <a:lin ang="5400000" scaled="1"/>
          </a:gradFill>
          <a:ln w="9525">
            <a:noFill/>
            <a:miter lim="800000"/>
            <a:headEnd/>
            <a:tailEnd/>
          </a:ln>
          <a:effectLst/>
        </p:spPr>
        <p:txBody>
          <a:bodyPr wrap="none" anchor="ctr"/>
          <a:lstStyle/>
          <a:p>
            <a:pPr algn="r">
              <a:defRPr/>
            </a:pPr>
            <a:endParaRPr lang="zh-CN" altLang="en-US" sz="1800">
              <a:latin typeface="Arial" charset="0"/>
              <a:ea typeface="+mn-ea"/>
            </a:endParaRPr>
          </a:p>
        </p:txBody>
      </p:sp>
      <p:sp>
        <p:nvSpPr>
          <p:cNvPr id="1137" name="Freeform 113"/>
          <p:cNvSpPr>
            <a:spLocks/>
          </p:cNvSpPr>
          <p:nvPr/>
        </p:nvSpPr>
        <p:spPr bwMode="ltGray">
          <a:xfrm flipV="1">
            <a:off x="-22225" y="457200"/>
            <a:ext cx="9166225" cy="401638"/>
          </a:xfrm>
          <a:custGeom>
            <a:avLst/>
            <a:gdLst/>
            <a:ahLst/>
            <a:cxnLst>
              <a:cxn ang="0">
                <a:pos x="0" y="49"/>
              </a:cxn>
              <a:cxn ang="0">
                <a:pos x="3356" y="56"/>
              </a:cxn>
              <a:cxn ang="0">
                <a:pos x="5774" y="288"/>
              </a:cxn>
              <a:cxn ang="0">
                <a:pos x="5774" y="0"/>
              </a:cxn>
              <a:cxn ang="0">
                <a:pos x="14" y="0"/>
              </a:cxn>
              <a:cxn ang="0">
                <a:pos x="0" y="49"/>
              </a:cxn>
            </a:cxnLst>
            <a:rect l="0" t="0" r="r" b="b"/>
            <a:pathLst>
              <a:path w="5774" h="288">
                <a:moveTo>
                  <a:pt x="0" y="49"/>
                </a:moveTo>
                <a:cubicBezTo>
                  <a:pt x="1344" y="31"/>
                  <a:pt x="2268" y="24"/>
                  <a:pt x="3356" y="56"/>
                </a:cubicBezTo>
                <a:cubicBezTo>
                  <a:pt x="4444" y="88"/>
                  <a:pt x="5539" y="250"/>
                  <a:pt x="5774" y="288"/>
                </a:cubicBezTo>
                <a:lnTo>
                  <a:pt x="5774" y="0"/>
                </a:lnTo>
                <a:lnTo>
                  <a:pt x="14" y="0"/>
                </a:lnTo>
                <a:lnTo>
                  <a:pt x="0" y="49"/>
                </a:lnTo>
                <a:close/>
              </a:path>
            </a:pathLst>
          </a:custGeom>
          <a:gradFill>
            <a:gsLst>
              <a:gs pos="0">
                <a:schemeClr val="bg1">
                  <a:lumMod val="85000"/>
                </a:schemeClr>
              </a:gs>
              <a:gs pos="100000">
                <a:schemeClr val="bg1">
                  <a:lumMod val="95000"/>
                </a:schemeClr>
              </a:gs>
            </a:gsLst>
            <a:lin ang="5400000" scaled="1"/>
          </a:gradFill>
          <a:ln w="9525">
            <a:noFill/>
            <a:round/>
            <a:headEnd/>
            <a:tailEnd/>
          </a:ln>
          <a:effectLst/>
        </p:spPr>
        <p:txBody>
          <a:bodyPr/>
          <a:lstStyle/>
          <a:p>
            <a:pPr algn="r">
              <a:defRPr/>
            </a:pPr>
            <a:endParaRPr lang="zh-CN" altLang="en-US" sz="1800">
              <a:latin typeface="Arial" charset="0"/>
              <a:ea typeface="+mn-ea"/>
            </a:endParaRPr>
          </a:p>
        </p:txBody>
      </p:sp>
      <p:sp>
        <p:nvSpPr>
          <p:cNvPr id="3076" name="Rectangle 3"/>
          <p:cNvSpPr>
            <a:spLocks noGrp="1" noChangeArrowheads="1"/>
          </p:cNvSpPr>
          <p:nvPr>
            <p:ph type="body" idx="1"/>
          </p:nvPr>
        </p:nvSpPr>
        <p:spPr bwMode="auto">
          <a:xfrm>
            <a:off x="467544" y="1124744"/>
            <a:ext cx="82296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altLang="zh-CN" dirty="0" smtClean="0"/>
          </a:p>
        </p:txBody>
      </p:sp>
      <p:sp>
        <p:nvSpPr>
          <p:cNvPr id="2" name="Rectangle 5"/>
          <p:cNvSpPr>
            <a:spLocks noGrp="1" noChangeArrowheads="1"/>
          </p:cNvSpPr>
          <p:nvPr>
            <p:ph type="ftr" sz="quarter" idx="3"/>
          </p:nvPr>
        </p:nvSpPr>
        <p:spPr bwMode="auto">
          <a:xfrm>
            <a:off x="6553200" y="6477000"/>
            <a:ext cx="2205038"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solidFill>
                  <a:schemeClr val="tx2"/>
                </a:solidFill>
                <a:latin typeface="+mn-lt"/>
                <a:ea typeface="宋体" pitchFamily="2" charset="-122"/>
              </a:defRPr>
            </a:lvl1pPr>
          </a:lstStyle>
          <a:p>
            <a:pPr>
              <a:defRPr/>
            </a:pPr>
            <a:endParaRPr lang="en-US" altLang="zh-CN"/>
          </a:p>
        </p:txBody>
      </p:sp>
      <p:sp>
        <p:nvSpPr>
          <p:cNvPr id="3" name="Rectangle 5"/>
          <p:cNvSpPr>
            <a:spLocks noGrp="1" noChangeArrowheads="1"/>
          </p:cNvSpPr>
          <p:nvPr>
            <p:ph type="ftr" sz="quarter" idx="3"/>
          </p:nvPr>
        </p:nvSpPr>
        <p:spPr bwMode="auto">
          <a:xfrm>
            <a:off x="6553200" y="6477000"/>
            <a:ext cx="2205038"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b="1">
                <a:solidFill>
                  <a:schemeClr val="tx2"/>
                </a:solidFill>
                <a:latin typeface="+mn-lt"/>
                <a:ea typeface="宋体" pitchFamily="2"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3429000" y="6477000"/>
            <a:ext cx="22860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tx2"/>
                </a:solidFill>
                <a:latin typeface="Arial" charset="0"/>
                <a:ea typeface="宋体" pitchFamily="2" charset="-122"/>
              </a:defRPr>
            </a:lvl1pPr>
          </a:lstStyle>
          <a:p>
            <a:pPr>
              <a:defRPr/>
            </a:pPr>
            <a:fld id="{B9A5F17A-C256-4DB2-A789-4FDE58E5D230}" type="slidenum">
              <a:rPr lang="en-US" altLang="zh-CN"/>
              <a:pPr>
                <a:defRPr/>
              </a:pPr>
              <a:t>‹#›</a:t>
            </a:fld>
            <a:endParaRPr lang="en-US" altLang="zh-CN"/>
          </a:p>
        </p:txBody>
      </p:sp>
      <p:sp>
        <p:nvSpPr>
          <p:cNvPr id="1028" name="Rectangle 4"/>
          <p:cNvSpPr>
            <a:spLocks noGrp="1" noChangeArrowheads="1"/>
          </p:cNvSpPr>
          <p:nvPr>
            <p:ph type="dt" sz="half" idx="2"/>
          </p:nvPr>
        </p:nvSpPr>
        <p:spPr bwMode="ltGray">
          <a:xfrm>
            <a:off x="457200" y="6488113"/>
            <a:ext cx="2286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1">
                <a:solidFill>
                  <a:schemeClr val="tx2"/>
                </a:solidFill>
                <a:latin typeface="+mn-lt"/>
                <a:ea typeface="+mn-ea"/>
              </a:defRPr>
            </a:lvl1pPr>
          </a:lstStyle>
          <a:p>
            <a:pPr>
              <a:defRPr/>
            </a:pPr>
            <a:endParaRPr lang="zh-CN" altLang="zh-CN"/>
          </a:p>
        </p:txBody>
      </p:sp>
      <p:sp>
        <p:nvSpPr>
          <p:cNvPr id="3081" name="Rectangle 2"/>
          <p:cNvSpPr>
            <a:spLocks noGrp="1" noChangeArrowheads="1"/>
          </p:cNvSpPr>
          <p:nvPr>
            <p:ph type="title"/>
          </p:nvPr>
        </p:nvSpPr>
        <p:spPr bwMode="white">
          <a:xfrm>
            <a:off x="1042988" y="123825"/>
            <a:ext cx="7643812"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pic>
        <p:nvPicPr>
          <p:cNvPr id="3082" name="Picture 12" descr="南京市疾控中心4"/>
          <p:cNvPicPr>
            <a:picLocks noChangeAspect="1" noChangeArrowheads="1"/>
          </p:cNvPicPr>
          <p:nvPr userDrawn="1"/>
        </p:nvPicPr>
        <p:blipFill>
          <a:blip r:embed="rId4" cstate="print"/>
          <a:srcRect/>
          <a:stretch>
            <a:fillRect/>
          </a:stretch>
        </p:blipFill>
        <p:spPr bwMode="auto">
          <a:xfrm>
            <a:off x="0" y="6309320"/>
            <a:ext cx="9144000" cy="54868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22" r:id="rId1"/>
    <p:sldLayoutId id="2147483723" r:id="rId2"/>
  </p:sldLayoutIdLst>
  <p:timing>
    <p:tnLst>
      <p:par>
        <p:cTn id="1" dur="indefinite" restart="never" nodeType="tmRoot"/>
      </p:par>
    </p:tnLst>
  </p:timing>
  <p:hf hdr="0" ftr="0" dt="0"/>
  <p:txStyles>
    <p:titleStyle>
      <a:lvl1pPr algn="l" rtl="0" eaLnBrk="0" fontAlgn="base" hangingPunct="0">
        <a:spcBef>
          <a:spcPct val="0"/>
        </a:spcBef>
        <a:spcAft>
          <a:spcPct val="0"/>
        </a:spcAft>
        <a:defRPr sz="3200" b="1">
          <a:solidFill>
            <a:schemeClr val="bg1"/>
          </a:solidFill>
          <a:latin typeface="黑体" pitchFamily="2" charset="-122"/>
          <a:ea typeface="黑体" pitchFamily="2" charset="-122"/>
          <a:cs typeface="+mj-cs"/>
        </a:defRPr>
      </a:lvl1pPr>
      <a:lvl2pPr algn="l" rtl="0" eaLnBrk="0" fontAlgn="base" hangingPunct="0">
        <a:spcBef>
          <a:spcPct val="0"/>
        </a:spcBef>
        <a:spcAft>
          <a:spcPct val="0"/>
        </a:spcAft>
        <a:defRPr sz="3200" b="1">
          <a:solidFill>
            <a:schemeClr val="bg1"/>
          </a:solidFill>
          <a:latin typeface="黑体" pitchFamily="2" charset="-122"/>
          <a:ea typeface="黑体" pitchFamily="2" charset="-122"/>
        </a:defRPr>
      </a:lvl2pPr>
      <a:lvl3pPr algn="l" rtl="0" eaLnBrk="0" fontAlgn="base" hangingPunct="0">
        <a:spcBef>
          <a:spcPct val="0"/>
        </a:spcBef>
        <a:spcAft>
          <a:spcPct val="0"/>
        </a:spcAft>
        <a:defRPr sz="3200" b="1">
          <a:solidFill>
            <a:schemeClr val="bg1"/>
          </a:solidFill>
          <a:latin typeface="黑体" pitchFamily="2" charset="-122"/>
          <a:ea typeface="黑体" pitchFamily="2" charset="-122"/>
        </a:defRPr>
      </a:lvl3pPr>
      <a:lvl4pPr algn="l" rtl="0" eaLnBrk="0" fontAlgn="base" hangingPunct="0">
        <a:spcBef>
          <a:spcPct val="0"/>
        </a:spcBef>
        <a:spcAft>
          <a:spcPct val="0"/>
        </a:spcAft>
        <a:defRPr sz="3200" b="1">
          <a:solidFill>
            <a:schemeClr val="bg1"/>
          </a:solidFill>
          <a:latin typeface="黑体" pitchFamily="2" charset="-122"/>
          <a:ea typeface="黑体" pitchFamily="2" charset="-122"/>
        </a:defRPr>
      </a:lvl4pPr>
      <a:lvl5pPr algn="l" rtl="0" eaLnBrk="0" fontAlgn="base" hangingPunct="0">
        <a:spcBef>
          <a:spcPct val="0"/>
        </a:spcBef>
        <a:spcAft>
          <a:spcPct val="0"/>
        </a:spcAft>
        <a:defRPr sz="3200" b="1">
          <a:solidFill>
            <a:schemeClr val="bg1"/>
          </a:solidFill>
          <a:latin typeface="黑体" pitchFamily="2" charset="-122"/>
          <a:ea typeface="黑体" pitchFamily="2" charset="-122"/>
        </a:defRPr>
      </a:lvl5pPr>
      <a:lvl6pPr marL="457200" algn="ctr" rtl="0" eaLnBrk="1" fontAlgn="base" hangingPunct="1">
        <a:spcBef>
          <a:spcPct val="0"/>
        </a:spcBef>
        <a:spcAft>
          <a:spcPct val="0"/>
        </a:spcAft>
        <a:defRPr sz="3200" b="1">
          <a:solidFill>
            <a:schemeClr val="bg1"/>
          </a:solidFill>
          <a:latin typeface="Verdana" pitchFamily="34" charset="0"/>
        </a:defRPr>
      </a:lvl6pPr>
      <a:lvl7pPr marL="914400" algn="ctr" rtl="0" eaLnBrk="1" fontAlgn="base" hangingPunct="1">
        <a:spcBef>
          <a:spcPct val="0"/>
        </a:spcBef>
        <a:spcAft>
          <a:spcPct val="0"/>
        </a:spcAft>
        <a:defRPr sz="3200" b="1">
          <a:solidFill>
            <a:schemeClr val="bg1"/>
          </a:solidFill>
          <a:latin typeface="Verdana" pitchFamily="34" charset="0"/>
        </a:defRPr>
      </a:lvl7pPr>
      <a:lvl8pPr marL="1371600" algn="ctr" rtl="0" eaLnBrk="1" fontAlgn="base" hangingPunct="1">
        <a:spcBef>
          <a:spcPct val="0"/>
        </a:spcBef>
        <a:spcAft>
          <a:spcPct val="0"/>
        </a:spcAft>
        <a:defRPr sz="3200" b="1">
          <a:solidFill>
            <a:schemeClr val="bg1"/>
          </a:solidFill>
          <a:latin typeface="Verdana" pitchFamily="34" charset="0"/>
        </a:defRPr>
      </a:lvl8pPr>
      <a:lvl9pPr marL="1828800" algn="ctr"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2800" b="1">
          <a:solidFill>
            <a:schemeClr val="tx1"/>
          </a:solidFill>
          <a:latin typeface="华文细黑" pitchFamily="2" charset="-122"/>
          <a:ea typeface="华文细黑" pitchFamily="2" charset="-122"/>
          <a:cs typeface="华文细黑"/>
        </a:defRPr>
      </a:lvl1pPr>
      <a:lvl2pPr marL="742950" indent="-285750" algn="l" rtl="0" eaLnBrk="0" fontAlgn="base" hangingPunct="0">
        <a:spcBef>
          <a:spcPct val="20000"/>
        </a:spcBef>
        <a:spcAft>
          <a:spcPct val="0"/>
        </a:spcAft>
        <a:buClr>
          <a:schemeClr val="accent1"/>
        </a:buClr>
        <a:buFont typeface="Wingdings" pitchFamily="2" charset="2"/>
        <a:buChar char="§"/>
        <a:defRPr sz="2400">
          <a:solidFill>
            <a:schemeClr val="tx1"/>
          </a:solidFill>
          <a:latin typeface="华文细黑" pitchFamily="2" charset="-122"/>
          <a:ea typeface="华文细黑" pitchFamily="2" charset="-122"/>
          <a:cs typeface="华文细黑"/>
        </a:defRPr>
      </a:lvl2pPr>
      <a:lvl3pPr marL="1143000" indent="-228600" algn="l" rtl="0" eaLnBrk="0" fontAlgn="base" hangingPunct="0">
        <a:spcBef>
          <a:spcPct val="20000"/>
        </a:spcBef>
        <a:spcAft>
          <a:spcPct val="0"/>
        </a:spcAft>
        <a:buClr>
          <a:schemeClr val="tx1"/>
        </a:buClr>
        <a:buChar char="•"/>
        <a:defRPr sz="2200">
          <a:solidFill>
            <a:schemeClr val="tx1"/>
          </a:solidFill>
          <a:latin typeface="华文细黑" pitchFamily="2" charset="-122"/>
          <a:ea typeface="华文细黑" pitchFamily="2" charset="-122"/>
          <a:cs typeface="华文细黑"/>
        </a:defRPr>
      </a:lvl3pPr>
      <a:lvl4pPr marL="1600200" indent="-228600" algn="l" rtl="0" eaLnBrk="0" fontAlgn="base" hangingPunct="0">
        <a:spcBef>
          <a:spcPct val="20000"/>
        </a:spcBef>
        <a:spcAft>
          <a:spcPct val="0"/>
        </a:spcAft>
        <a:buChar char="–"/>
        <a:defRPr sz="2000">
          <a:solidFill>
            <a:schemeClr val="tx1"/>
          </a:solidFill>
          <a:latin typeface="华文细黑" pitchFamily="2" charset="-122"/>
          <a:ea typeface="华文细黑" pitchFamily="2" charset="-122"/>
          <a:cs typeface="华文细黑"/>
        </a:defRPr>
      </a:lvl4pPr>
      <a:lvl5pPr marL="2057400" indent="-228600" algn="l" rtl="0" eaLnBrk="0" fontAlgn="base" hangingPunct="0">
        <a:spcBef>
          <a:spcPct val="20000"/>
        </a:spcBef>
        <a:spcAft>
          <a:spcPct val="0"/>
        </a:spcAft>
        <a:buChar char="»"/>
        <a:defRPr sz="2000">
          <a:solidFill>
            <a:schemeClr val="tx1"/>
          </a:solidFill>
          <a:latin typeface="华文细黑" pitchFamily="2" charset="-122"/>
          <a:ea typeface="华文细黑" pitchFamily="2" charset="-122"/>
          <a:cs typeface="华文细黑"/>
        </a:defRPr>
      </a:lvl5pPr>
      <a:lvl6pPr marL="2514600" indent="-228600" algn="l" rtl="0" eaLnBrk="1" fontAlgn="base" hangingPunct="1">
        <a:spcBef>
          <a:spcPct val="20000"/>
        </a:spcBef>
        <a:spcAft>
          <a:spcPct val="0"/>
        </a:spcAft>
        <a:buChar char="»"/>
        <a:defRPr sz="2000">
          <a:solidFill>
            <a:schemeClr val="tx1"/>
          </a:solidFill>
          <a:latin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4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8"/>
          <p:cNvSpPr txBox="1">
            <a:spLocks noChangeArrowheads="1"/>
          </p:cNvSpPr>
          <p:nvPr/>
        </p:nvSpPr>
        <p:spPr bwMode="auto">
          <a:xfrm>
            <a:off x="611188" y="2276872"/>
            <a:ext cx="8137525" cy="1405193"/>
          </a:xfrm>
          <a:prstGeom prst="rect">
            <a:avLst/>
          </a:prstGeom>
          <a:noFill/>
          <a:ln w="9525">
            <a:noFill/>
            <a:miter lim="800000"/>
            <a:headEnd/>
            <a:tailEnd/>
          </a:ln>
        </p:spPr>
        <p:txBody>
          <a:bodyPr wrap="square">
            <a:spAutoFit/>
          </a:bodyPr>
          <a:lstStyle/>
          <a:p>
            <a:pPr algn="ctr">
              <a:lnSpc>
                <a:spcPct val="150000"/>
              </a:lnSpc>
            </a:pPr>
            <a:r>
              <a:rPr lang="zh-CN" altLang="en-US" sz="4000" b="1" dirty="0" smtClean="0">
                <a:latin typeface="黑体" pitchFamily="49" charset="-122"/>
                <a:ea typeface="黑体" pitchFamily="49" charset="-122"/>
              </a:rPr>
              <a:t>学校常见肠道传染病疫情防</a:t>
            </a:r>
            <a:r>
              <a:rPr lang="zh-CN" altLang="en-US" sz="4000" b="1" dirty="0" smtClean="0">
                <a:latin typeface="黑体" pitchFamily="49" charset="-122"/>
                <a:ea typeface="黑体" pitchFamily="49" charset="-122"/>
              </a:rPr>
              <a:t>控</a:t>
            </a:r>
            <a:endParaRPr lang="en-US" altLang="zh-CN" sz="4000" b="1" dirty="0" smtClean="0">
              <a:latin typeface="黑体" pitchFamily="49" charset="-122"/>
              <a:ea typeface="黑体" pitchFamily="49" charset="-122"/>
            </a:endParaRPr>
          </a:p>
          <a:p>
            <a:pPr algn="ctr">
              <a:lnSpc>
                <a:spcPct val="150000"/>
              </a:lnSpc>
            </a:pPr>
            <a:r>
              <a:rPr lang="en-US" altLang="zh-CN" b="1" dirty="0" smtClean="0">
                <a:latin typeface="黑体" pitchFamily="49" charset="-122"/>
                <a:ea typeface="黑体" pitchFamily="49" charset="-122"/>
              </a:rPr>
              <a:t>(</a:t>
            </a:r>
            <a:r>
              <a:rPr lang="zh-CN" altLang="en-US" b="1" dirty="0" smtClean="0">
                <a:latin typeface="黑体" pitchFamily="49" charset="-122"/>
                <a:ea typeface="黑体" pitchFamily="49" charset="-122"/>
              </a:rPr>
              <a:t>诺如病毒感染性腹泻、手足口病</a:t>
            </a:r>
            <a:r>
              <a:rPr lang="en-US" altLang="zh-CN" b="1" dirty="0" smtClean="0">
                <a:latin typeface="黑体" pitchFamily="49" charset="-122"/>
                <a:ea typeface="黑体" pitchFamily="49" charset="-122"/>
              </a:rPr>
              <a:t>)</a:t>
            </a:r>
            <a:endParaRPr lang="zh-CN" altLang="en-US" b="1" dirty="0" smtClean="0">
              <a:latin typeface="黑体" pitchFamily="49" charset="-122"/>
              <a:ea typeface="黑体" pitchFamily="49" charset="-122"/>
            </a:endParaRPr>
          </a:p>
        </p:txBody>
      </p:sp>
      <p:sp>
        <p:nvSpPr>
          <p:cNvPr id="6147" name="Text Box 10"/>
          <p:cNvSpPr txBox="1">
            <a:spLocks noChangeArrowheads="1"/>
          </p:cNvSpPr>
          <p:nvPr/>
        </p:nvSpPr>
        <p:spPr bwMode="auto">
          <a:xfrm>
            <a:off x="1547664" y="4077072"/>
            <a:ext cx="5976937" cy="954107"/>
          </a:xfrm>
          <a:prstGeom prst="rect">
            <a:avLst/>
          </a:prstGeom>
          <a:noFill/>
          <a:ln w="9525">
            <a:noFill/>
            <a:miter lim="800000"/>
            <a:headEnd/>
            <a:tailEnd/>
          </a:ln>
        </p:spPr>
        <p:txBody>
          <a:bodyPr wrap="square">
            <a:spAutoFit/>
          </a:bodyPr>
          <a:lstStyle/>
          <a:p>
            <a:pPr algn="ctr"/>
            <a:r>
              <a:rPr lang="zh-CN" altLang="en-US" sz="2800" b="1" dirty="0" smtClean="0"/>
              <a:t>张    钟</a:t>
            </a:r>
            <a:endParaRPr lang="en-US" altLang="zh-CN" sz="2800" b="1" dirty="0" smtClean="0"/>
          </a:p>
          <a:p>
            <a:pPr algn="ctr"/>
            <a:r>
              <a:rPr lang="en-US" altLang="zh-CN" sz="2800" b="1" dirty="0" smtClean="0"/>
              <a:t>2017</a:t>
            </a:r>
            <a:r>
              <a:rPr lang="zh-CN" altLang="en-US" sz="2800" b="1" dirty="0" smtClean="0"/>
              <a:t>年</a:t>
            </a:r>
            <a:r>
              <a:rPr lang="en-US" altLang="zh-CN" sz="2800" b="1" dirty="0" smtClean="0"/>
              <a:t>12</a:t>
            </a:r>
            <a:r>
              <a:rPr lang="zh-CN" altLang="en-US" sz="2800" b="1" dirty="0" smtClean="0"/>
              <a:t>月</a:t>
            </a:r>
            <a:r>
              <a:rPr lang="en-US" altLang="zh-CN" sz="2800" b="1" dirty="0" smtClean="0"/>
              <a:t>13</a:t>
            </a:r>
            <a:r>
              <a:rPr lang="zh-CN" altLang="en-US" sz="2800" b="1" dirty="0" smtClean="0"/>
              <a:t>日</a:t>
            </a:r>
            <a:endParaRPr lang="zh-CN" altLang="en-US" sz="28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1600" y="123825"/>
            <a:ext cx="7715200" cy="563563"/>
          </a:xfrm>
        </p:spPr>
        <p:txBody>
          <a:bodyPr/>
          <a:lstStyle/>
          <a:p>
            <a:r>
              <a:rPr lang="zh-CN" altLang="en-US" dirty="0" smtClean="0"/>
              <a:t>概述</a:t>
            </a:r>
            <a:endParaRPr lang="zh-CN" altLang="en-US" dirty="0"/>
          </a:p>
        </p:txBody>
      </p:sp>
      <p:sp>
        <p:nvSpPr>
          <p:cNvPr id="3" name="内容占位符 2"/>
          <p:cNvSpPr>
            <a:spLocks noGrp="1"/>
          </p:cNvSpPr>
          <p:nvPr>
            <p:ph idx="1"/>
          </p:nvPr>
        </p:nvSpPr>
        <p:spPr/>
        <p:txBody>
          <a:bodyPr/>
          <a:lstStyle/>
          <a:p>
            <a:pPr>
              <a:lnSpc>
                <a:spcPct val="150000"/>
              </a:lnSpc>
            </a:pPr>
            <a:r>
              <a:rPr lang="zh-CN" altLang="en-US" sz="2600" dirty="0" smtClean="0"/>
              <a:t>诺如病毒感染性腹泻是由诺如病毒属病毒引起的腹泻，具有发病急、传播速度快、涉及范围广等特点，是引起非细菌性腹泻暴发的主要病因。</a:t>
            </a:r>
            <a:endParaRPr lang="en-US" altLang="zh-CN" sz="2600" dirty="0" smtClean="0"/>
          </a:p>
          <a:p>
            <a:pPr>
              <a:lnSpc>
                <a:spcPct val="150000"/>
              </a:lnSpc>
            </a:pPr>
            <a:r>
              <a:rPr lang="zh-CN" altLang="en-US" sz="2600" dirty="0" smtClean="0"/>
              <a:t>诺如病毒感染性腹泻在全世界范围内均有流行，全年均可发生感染，感染对象主要是成人和学龄儿童，寒冷季节（北半球</a:t>
            </a:r>
            <a:r>
              <a:rPr lang="en-US" altLang="zh-CN" sz="2600" dirty="0" smtClean="0"/>
              <a:t>10-3</a:t>
            </a:r>
            <a:r>
              <a:rPr lang="zh-CN" altLang="en-US" sz="2600" dirty="0" smtClean="0"/>
              <a:t>月）呈现高发，故也称为“冬季呕吐病”。</a:t>
            </a:r>
            <a:endParaRPr lang="en-US" altLang="zh-CN" sz="2600" dirty="0" smtClean="0"/>
          </a:p>
          <a:p>
            <a:pPr>
              <a:lnSpc>
                <a:spcPct val="150000"/>
              </a:lnSpc>
            </a:pPr>
            <a:r>
              <a:rPr lang="zh-CN" altLang="en-US" sz="2600" dirty="0" smtClean="0"/>
              <a:t>诺如病毒在全球食源性疾病中占第</a:t>
            </a:r>
            <a:r>
              <a:rPr lang="en-US" altLang="zh-CN" sz="2600" dirty="0" smtClean="0"/>
              <a:t>1</a:t>
            </a:r>
            <a:r>
              <a:rPr lang="zh-CN" altLang="en-US" sz="2600" dirty="0" smtClean="0"/>
              <a:t>位，</a:t>
            </a:r>
            <a:r>
              <a:rPr lang="en-US" altLang="zh-CN" sz="2600" dirty="0" smtClean="0"/>
              <a:t>&gt;50%</a:t>
            </a:r>
            <a:r>
              <a:rPr lang="zh-CN" altLang="en-US" sz="2600" dirty="0" smtClean="0"/>
              <a:t>。</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10</a:t>
            </a:fld>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11</a:t>
            </a:fld>
            <a:endParaRPr lang="en-US" altLang="zh-CN" dirty="0"/>
          </a:p>
        </p:txBody>
      </p:sp>
      <p:pic>
        <p:nvPicPr>
          <p:cNvPr id="43010" name="Picture 2" descr="C:\Users\sys\Desktop\360截图20151202001159177.jpg"/>
          <p:cNvPicPr>
            <a:picLocks noChangeAspect="1" noChangeArrowheads="1"/>
          </p:cNvPicPr>
          <p:nvPr/>
        </p:nvPicPr>
        <p:blipFill>
          <a:blip r:embed="rId2" cstate="print"/>
          <a:srcRect/>
          <a:stretch>
            <a:fillRect/>
          </a:stretch>
        </p:blipFill>
        <p:spPr bwMode="auto">
          <a:xfrm>
            <a:off x="251520" y="908720"/>
            <a:ext cx="4392488" cy="2571768"/>
          </a:xfrm>
          <a:prstGeom prst="rect">
            <a:avLst/>
          </a:prstGeom>
          <a:noFill/>
          <a:ln>
            <a:solidFill>
              <a:srgbClr val="FF0000"/>
            </a:solidFill>
          </a:ln>
        </p:spPr>
      </p:pic>
      <p:pic>
        <p:nvPicPr>
          <p:cNvPr id="43011" name="Picture 3" descr="C:\Users\sys\Desktop\360截图20151202001350322.jpg"/>
          <p:cNvPicPr>
            <a:picLocks noChangeAspect="1" noChangeArrowheads="1"/>
          </p:cNvPicPr>
          <p:nvPr/>
        </p:nvPicPr>
        <p:blipFill>
          <a:blip r:embed="rId3" cstate="print"/>
          <a:srcRect/>
          <a:stretch>
            <a:fillRect/>
          </a:stretch>
        </p:blipFill>
        <p:spPr bwMode="auto">
          <a:xfrm>
            <a:off x="285720" y="3571876"/>
            <a:ext cx="4358288" cy="2571768"/>
          </a:xfrm>
          <a:prstGeom prst="rect">
            <a:avLst/>
          </a:prstGeom>
          <a:noFill/>
          <a:ln>
            <a:solidFill>
              <a:srgbClr val="FF0000"/>
            </a:solidFill>
          </a:ln>
        </p:spPr>
      </p:pic>
      <p:pic>
        <p:nvPicPr>
          <p:cNvPr id="7" name="Picture 3" descr="C:\Users\sys\Desktop\360截图20151202001626128.jpg"/>
          <p:cNvPicPr>
            <a:picLocks noGrp="1" noChangeAspect="1" noChangeArrowheads="1"/>
          </p:cNvPicPr>
          <p:nvPr>
            <p:ph idx="1"/>
          </p:nvPr>
        </p:nvPicPr>
        <p:blipFill>
          <a:blip r:embed="rId4" cstate="print"/>
          <a:srcRect/>
          <a:stretch>
            <a:fillRect/>
          </a:stretch>
        </p:blipFill>
        <p:spPr bwMode="auto">
          <a:xfrm>
            <a:off x="4716016" y="908720"/>
            <a:ext cx="4053424" cy="2592288"/>
          </a:xfrm>
          <a:prstGeom prst="rect">
            <a:avLst/>
          </a:prstGeom>
          <a:noFill/>
          <a:ln>
            <a:solidFill>
              <a:srgbClr val="FF0000"/>
            </a:solidFill>
          </a:ln>
        </p:spPr>
      </p:pic>
      <p:pic>
        <p:nvPicPr>
          <p:cNvPr id="8" name="Picture 2" descr="C:\Users\sys\Desktop\360截图20151202001850897.jpg"/>
          <p:cNvPicPr>
            <a:picLocks noChangeAspect="1" noChangeArrowheads="1"/>
          </p:cNvPicPr>
          <p:nvPr/>
        </p:nvPicPr>
        <p:blipFill>
          <a:blip r:embed="rId5" cstate="print"/>
          <a:srcRect/>
          <a:stretch>
            <a:fillRect/>
          </a:stretch>
        </p:blipFill>
        <p:spPr bwMode="auto">
          <a:xfrm>
            <a:off x="4716016" y="3573016"/>
            <a:ext cx="4032448" cy="2592354"/>
          </a:xfrm>
          <a:prstGeom prst="rect">
            <a:avLst/>
          </a:prstGeom>
          <a:noFill/>
          <a:ln>
            <a:solidFill>
              <a:srgbClr val="FF0000"/>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8313" y="836712"/>
            <a:ext cx="8229600" cy="5256585"/>
          </a:xfrm>
        </p:spPr>
        <p:txBody>
          <a:bodyPr/>
          <a:lstStyle/>
          <a:p>
            <a:r>
              <a:rPr lang="zh-CN" altLang="en-US" dirty="0" smtClean="0"/>
              <a:t>欧洲</a:t>
            </a:r>
            <a:r>
              <a:rPr lang="en-US" altLang="zh-CN" dirty="0" smtClean="0">
                <a:solidFill>
                  <a:srgbClr val="FF0000"/>
                </a:solidFill>
              </a:rPr>
              <a:t>85%</a:t>
            </a:r>
            <a:r>
              <a:rPr lang="zh-CN" altLang="en-US" dirty="0" smtClean="0"/>
              <a:t>以上的急性胃肠炎</a:t>
            </a:r>
            <a:r>
              <a:rPr lang="zh-CN" altLang="en-US" dirty="0" smtClean="0">
                <a:solidFill>
                  <a:srgbClr val="FF0000"/>
                </a:solidFill>
              </a:rPr>
              <a:t>暴发流行</a:t>
            </a:r>
            <a:r>
              <a:rPr lang="zh-CN" altLang="en-US" dirty="0" smtClean="0"/>
              <a:t>是由</a:t>
            </a:r>
            <a:r>
              <a:rPr lang="en-US" altLang="zh-CN" dirty="0" smtClean="0"/>
              <a:t>NV</a:t>
            </a:r>
            <a:r>
              <a:rPr lang="zh-CN" altLang="en-US" dirty="0" smtClean="0"/>
              <a:t>引起。</a:t>
            </a:r>
            <a:endParaRPr lang="en-US" altLang="zh-CN" dirty="0" smtClean="0"/>
          </a:p>
          <a:p>
            <a:r>
              <a:rPr lang="zh-CN" altLang="en-US" dirty="0" smtClean="0"/>
              <a:t>美国每年有至少</a:t>
            </a:r>
            <a:r>
              <a:rPr lang="en-US" altLang="zh-CN" dirty="0" smtClean="0"/>
              <a:t>2300</a:t>
            </a:r>
            <a:r>
              <a:rPr lang="zh-CN" altLang="en-US" dirty="0" smtClean="0"/>
              <a:t>万例</a:t>
            </a:r>
            <a:r>
              <a:rPr lang="en-US" altLang="zh-CN" dirty="0" err="1" smtClean="0"/>
              <a:t>NoV</a:t>
            </a:r>
            <a:r>
              <a:rPr lang="zh-CN" altLang="en-US" dirty="0" smtClean="0"/>
              <a:t>导致的胃肠炎病例</a:t>
            </a:r>
            <a:r>
              <a:rPr lang="en-US" altLang="zh-CN" dirty="0" smtClean="0"/>
              <a:t>(</a:t>
            </a:r>
            <a:r>
              <a:rPr lang="zh-CN" altLang="en-US" dirty="0" smtClean="0"/>
              <a:t>约占其人口总数的</a:t>
            </a:r>
            <a:r>
              <a:rPr lang="en-US" altLang="zh-CN" dirty="0" smtClean="0">
                <a:solidFill>
                  <a:srgbClr val="FF0000"/>
                </a:solidFill>
              </a:rPr>
              <a:t>10%</a:t>
            </a:r>
            <a:r>
              <a:rPr lang="en-US" altLang="zh-CN" dirty="0" smtClean="0"/>
              <a:t>)</a:t>
            </a:r>
            <a:r>
              <a:rPr lang="zh-CN" altLang="en-US" dirty="0" smtClean="0"/>
              <a:t>，占所有已知病原体导致疾病总数的</a:t>
            </a:r>
            <a:r>
              <a:rPr lang="en-US" altLang="zh-CN" dirty="0" smtClean="0">
                <a:solidFill>
                  <a:srgbClr val="FF0000"/>
                </a:solidFill>
              </a:rPr>
              <a:t>60%</a:t>
            </a:r>
            <a:r>
              <a:rPr lang="zh-CN" altLang="en-US" dirty="0" smtClean="0"/>
              <a:t>，有超过</a:t>
            </a:r>
            <a:r>
              <a:rPr lang="en-US" altLang="zh-CN" dirty="0" smtClean="0">
                <a:solidFill>
                  <a:srgbClr val="FF0000"/>
                </a:solidFill>
              </a:rPr>
              <a:t>73%</a:t>
            </a:r>
            <a:r>
              <a:rPr lang="zh-CN" altLang="en-US" dirty="0" smtClean="0"/>
              <a:t>传染性胃肠炎</a:t>
            </a:r>
            <a:r>
              <a:rPr lang="zh-CN" altLang="en-US" dirty="0" smtClean="0">
                <a:solidFill>
                  <a:srgbClr val="FF0000"/>
                </a:solidFill>
              </a:rPr>
              <a:t>暴发</a:t>
            </a:r>
            <a:r>
              <a:rPr lang="zh-CN" altLang="en-US" dirty="0" smtClean="0"/>
              <a:t>是由诺如造成的。</a:t>
            </a:r>
            <a:endParaRPr lang="en-US" altLang="zh-CN" dirty="0" smtClean="0"/>
          </a:p>
          <a:p>
            <a:r>
              <a:rPr lang="en-US" altLang="zh-CN" dirty="0" smtClean="0"/>
              <a:t>2009-2013</a:t>
            </a:r>
            <a:r>
              <a:rPr lang="zh-CN" altLang="en-US" dirty="0" smtClean="0"/>
              <a:t>年：</a:t>
            </a:r>
            <a:r>
              <a:rPr lang="zh-CN" altLang="zh-CN" dirty="0" smtClean="0"/>
              <a:t>我国</a:t>
            </a:r>
            <a:r>
              <a:rPr lang="en-US" altLang="zh-CN" dirty="0" smtClean="0">
                <a:solidFill>
                  <a:srgbClr val="FF0000"/>
                </a:solidFill>
              </a:rPr>
              <a:t>11.6%</a:t>
            </a:r>
            <a:r>
              <a:rPr lang="zh-CN" altLang="zh-CN" dirty="0" smtClean="0"/>
              <a:t>的门诊腹泻病例检出诺如病毒</a:t>
            </a:r>
            <a:r>
              <a:rPr lang="zh-CN" altLang="en-US" dirty="0" smtClean="0"/>
              <a:t>，</a:t>
            </a:r>
            <a:r>
              <a:rPr lang="zh-CN" altLang="zh-CN" dirty="0" smtClean="0"/>
              <a:t>每年我国由</a:t>
            </a:r>
            <a:r>
              <a:rPr lang="zh-CN" altLang="en-US" dirty="0" smtClean="0"/>
              <a:t>该</a:t>
            </a:r>
            <a:r>
              <a:rPr lang="zh-CN" altLang="zh-CN" dirty="0" smtClean="0"/>
              <a:t>病毒导致的急性胃肠炎病例不少于</a:t>
            </a:r>
            <a:r>
              <a:rPr lang="en-US" altLang="zh-CN" dirty="0" smtClean="0">
                <a:solidFill>
                  <a:srgbClr val="FF0000"/>
                </a:solidFill>
              </a:rPr>
              <a:t>9 000</a:t>
            </a:r>
            <a:r>
              <a:rPr lang="zh-CN" altLang="zh-CN" dirty="0" smtClean="0">
                <a:solidFill>
                  <a:srgbClr val="FF0000"/>
                </a:solidFill>
              </a:rPr>
              <a:t>万</a:t>
            </a:r>
            <a:r>
              <a:rPr lang="zh-CN" altLang="zh-CN" dirty="0" smtClean="0"/>
              <a:t>人次，其中到医疗机构就诊的病例约</a:t>
            </a:r>
            <a:r>
              <a:rPr lang="en-US" altLang="zh-CN" dirty="0" smtClean="0">
                <a:solidFill>
                  <a:srgbClr val="FF0000"/>
                </a:solidFill>
              </a:rPr>
              <a:t>5 000</a:t>
            </a:r>
            <a:r>
              <a:rPr lang="zh-CN" altLang="zh-CN" dirty="0" smtClean="0">
                <a:solidFill>
                  <a:srgbClr val="FF0000"/>
                </a:solidFill>
              </a:rPr>
              <a:t>万</a:t>
            </a:r>
            <a:r>
              <a:rPr lang="zh-CN" altLang="zh-CN" dirty="0" smtClean="0"/>
              <a:t>人次。</a:t>
            </a:r>
            <a:endParaRPr lang="en-US" altLang="zh-CN" dirty="0" smtClean="0"/>
          </a:p>
          <a:p>
            <a:r>
              <a:rPr lang="zh-CN" altLang="en-US" dirty="0" smtClean="0"/>
              <a:t>我国急性胃肠炎</a:t>
            </a:r>
            <a:r>
              <a:rPr lang="zh-CN" altLang="en-US" dirty="0" smtClean="0">
                <a:solidFill>
                  <a:srgbClr val="FF0000"/>
                </a:solidFill>
              </a:rPr>
              <a:t>暴发疫情</a:t>
            </a:r>
            <a:r>
              <a:rPr lang="zh-CN" altLang="en-US" dirty="0" smtClean="0"/>
              <a:t>诺如病毒感染所占比例？</a:t>
            </a:r>
            <a:endParaRPr lang="en-US" altLang="zh-CN" dirty="0" smtClean="0"/>
          </a:p>
          <a:p>
            <a:endParaRPr lang="en-US" altLang="zh-CN" dirty="0" smtClean="0"/>
          </a:p>
          <a:p>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12</a:t>
            </a:fld>
            <a:endParaRPr lang="en-US" altLang="zh-CN" dirty="0"/>
          </a:p>
        </p:txBody>
      </p:sp>
      <p:sp>
        <p:nvSpPr>
          <p:cNvPr id="9" name="标题 1"/>
          <p:cNvSpPr>
            <a:spLocks noGrp="1"/>
          </p:cNvSpPr>
          <p:nvPr>
            <p:ph type="title"/>
          </p:nvPr>
        </p:nvSpPr>
        <p:spPr>
          <a:xfrm>
            <a:off x="755576" y="123825"/>
            <a:ext cx="7931224" cy="563563"/>
          </a:xfrm>
        </p:spPr>
        <p:txBody>
          <a:bodyPr/>
          <a:lstStyle/>
          <a:p>
            <a:r>
              <a:rPr lang="zh-CN" altLang="en-US" dirty="0" smtClean="0"/>
              <a:t>概述</a:t>
            </a:r>
            <a:r>
              <a:rPr lang="en-US" altLang="zh-CN" dirty="0" smtClean="0"/>
              <a:t>-</a:t>
            </a:r>
            <a:r>
              <a:rPr lang="zh-CN" altLang="en-US" dirty="0" smtClean="0"/>
              <a:t>严重程度</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2017</a:t>
            </a:r>
            <a:r>
              <a:rPr lang="zh-CN" altLang="en-US" dirty="0" smtClean="0"/>
              <a:t>年</a:t>
            </a:r>
            <a:r>
              <a:rPr lang="en-US" altLang="zh-CN" dirty="0" smtClean="0"/>
              <a:t>1-5</a:t>
            </a:r>
            <a:r>
              <a:rPr lang="zh-CN" altLang="en-US" dirty="0" smtClean="0"/>
              <a:t>月份报告疫情</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13</a:t>
            </a:fld>
            <a:endParaRPr lang="en-US" altLang="zh-CN" dirty="0"/>
          </a:p>
        </p:txBody>
      </p:sp>
      <p:sp>
        <p:nvSpPr>
          <p:cNvPr id="5" name="内容占位符 4"/>
          <p:cNvSpPr>
            <a:spLocks noGrp="1"/>
          </p:cNvSpPr>
          <p:nvPr>
            <p:ph idx="1"/>
          </p:nvPr>
        </p:nvSpPr>
        <p:spPr>
          <a:xfrm>
            <a:off x="468313" y="1124744"/>
            <a:ext cx="3527623" cy="4968553"/>
          </a:xfrm>
        </p:spPr>
        <p:txBody>
          <a:bodyPr/>
          <a:lstStyle/>
          <a:p>
            <a:pPr>
              <a:lnSpc>
                <a:spcPct val="150000"/>
              </a:lnSpc>
            </a:pPr>
            <a:r>
              <a:rPr lang="en-US" altLang="zh-CN" dirty="0" smtClean="0">
                <a:latin typeface="华文中宋" pitchFamily="2" charset="-122"/>
                <a:ea typeface="华文中宋" pitchFamily="2" charset="-122"/>
              </a:rPr>
              <a:t>2017</a:t>
            </a:r>
            <a:r>
              <a:rPr lang="zh-CN" altLang="en-US" dirty="0" smtClean="0">
                <a:latin typeface="华文中宋" pitchFamily="2" charset="-122"/>
                <a:ea typeface="华文中宋" pitchFamily="2" charset="-122"/>
              </a:rPr>
              <a:t>年上半年共</a:t>
            </a:r>
            <a:r>
              <a:rPr lang="en-US" altLang="zh-CN" dirty="0" smtClean="0">
                <a:latin typeface="华文中宋" pitchFamily="2" charset="-122"/>
                <a:ea typeface="华文中宋" pitchFamily="2" charset="-122"/>
              </a:rPr>
              <a:t>33</a:t>
            </a:r>
            <a:r>
              <a:rPr lang="zh-CN" altLang="en-US" dirty="0" smtClean="0">
                <a:latin typeface="华文中宋" pitchFamily="2" charset="-122"/>
                <a:ea typeface="华文中宋" pitchFamily="2" charset="-122"/>
              </a:rPr>
              <a:t>起，发病</a:t>
            </a:r>
            <a:r>
              <a:rPr lang="en-US" altLang="zh-CN" dirty="0" smtClean="0">
                <a:latin typeface="华文中宋" pitchFamily="2" charset="-122"/>
                <a:ea typeface="华文中宋" pitchFamily="2" charset="-122"/>
              </a:rPr>
              <a:t>686</a:t>
            </a:r>
            <a:r>
              <a:rPr lang="zh-CN" altLang="en-US" dirty="0" smtClean="0">
                <a:latin typeface="华文中宋" pitchFamily="2" charset="-122"/>
                <a:ea typeface="华文中宋" pitchFamily="2" charset="-122"/>
              </a:rPr>
              <a:t>人。</a:t>
            </a:r>
            <a:endParaRPr lang="en-US" altLang="zh-CN" dirty="0" smtClean="0">
              <a:latin typeface="华文中宋" pitchFamily="2" charset="-122"/>
              <a:ea typeface="华文中宋" pitchFamily="2" charset="-122"/>
            </a:endParaRPr>
          </a:p>
          <a:p>
            <a:pPr>
              <a:lnSpc>
                <a:spcPct val="150000"/>
              </a:lnSpc>
            </a:pPr>
            <a:r>
              <a:rPr lang="en-US" altLang="zh-CN" dirty="0" smtClean="0">
                <a:latin typeface="华文中宋" pitchFamily="2" charset="-122"/>
                <a:ea typeface="华文中宋" pitchFamily="2" charset="-122"/>
              </a:rPr>
              <a:t>2015</a:t>
            </a:r>
            <a:r>
              <a:rPr lang="zh-CN" altLang="en-US" dirty="0" smtClean="0">
                <a:latin typeface="华文中宋" pitchFamily="2" charset="-122"/>
                <a:ea typeface="华文中宋" pitchFamily="2" charset="-122"/>
              </a:rPr>
              <a:t>年</a:t>
            </a:r>
            <a:r>
              <a:rPr lang="en-US" altLang="zh-CN" dirty="0" smtClean="0">
                <a:latin typeface="华文中宋" pitchFamily="2" charset="-122"/>
                <a:ea typeface="华文中宋" pitchFamily="2" charset="-122"/>
              </a:rPr>
              <a:t>11</a:t>
            </a:r>
            <a:r>
              <a:rPr lang="zh-CN" altLang="en-US" dirty="0" smtClean="0">
                <a:latin typeface="华文中宋" pitchFamily="2" charset="-122"/>
                <a:ea typeface="华文中宋" pitchFamily="2" charset="-122"/>
              </a:rPr>
              <a:t>起。</a:t>
            </a:r>
            <a:endParaRPr lang="en-US" altLang="zh-CN" dirty="0" smtClean="0">
              <a:latin typeface="华文中宋" pitchFamily="2" charset="-122"/>
              <a:ea typeface="华文中宋" pitchFamily="2" charset="-122"/>
            </a:endParaRPr>
          </a:p>
          <a:p>
            <a:pPr>
              <a:lnSpc>
                <a:spcPct val="150000"/>
              </a:lnSpc>
            </a:pPr>
            <a:r>
              <a:rPr lang="en-US" altLang="zh-CN" dirty="0" smtClean="0">
                <a:latin typeface="华文中宋" pitchFamily="2" charset="-122"/>
                <a:ea typeface="华文中宋" pitchFamily="2" charset="-122"/>
              </a:rPr>
              <a:t>2016</a:t>
            </a:r>
            <a:r>
              <a:rPr lang="zh-CN" altLang="en-US" dirty="0" smtClean="0">
                <a:latin typeface="华文中宋" pitchFamily="2" charset="-122"/>
                <a:ea typeface="华文中宋" pitchFamily="2" charset="-122"/>
              </a:rPr>
              <a:t>年</a:t>
            </a:r>
            <a:r>
              <a:rPr lang="en-US" altLang="zh-CN" dirty="0" smtClean="0">
                <a:latin typeface="华文中宋" pitchFamily="2" charset="-122"/>
                <a:ea typeface="华文中宋" pitchFamily="2" charset="-122"/>
              </a:rPr>
              <a:t>12</a:t>
            </a:r>
            <a:r>
              <a:rPr lang="zh-CN" altLang="en-US" dirty="0" smtClean="0">
                <a:latin typeface="华文中宋" pitchFamily="2" charset="-122"/>
                <a:ea typeface="华文中宋" pitchFamily="2" charset="-122"/>
              </a:rPr>
              <a:t>起。</a:t>
            </a:r>
            <a:endParaRPr lang="en-US" altLang="zh-CN" dirty="0" smtClean="0">
              <a:latin typeface="华文中宋" pitchFamily="2" charset="-122"/>
              <a:ea typeface="华文中宋" pitchFamily="2" charset="-122"/>
            </a:endParaRPr>
          </a:p>
          <a:p>
            <a:pPr>
              <a:lnSpc>
                <a:spcPct val="150000"/>
              </a:lnSpc>
            </a:pPr>
            <a:r>
              <a:rPr lang="en-US" altLang="zh-CN" dirty="0" smtClean="0">
                <a:latin typeface="华文中宋" pitchFamily="2" charset="-122"/>
                <a:ea typeface="华文中宋" pitchFamily="2" charset="-122"/>
              </a:rPr>
              <a:t>2016</a:t>
            </a:r>
            <a:r>
              <a:rPr lang="zh-CN" altLang="en-US" dirty="0" smtClean="0">
                <a:latin typeface="华文中宋" pitchFamily="2" charset="-122"/>
                <a:ea typeface="华文中宋" pitchFamily="2" charset="-122"/>
              </a:rPr>
              <a:t>年以来占急性胃肠炎暴发约</a:t>
            </a:r>
            <a:r>
              <a:rPr lang="en-US" altLang="zh-CN" dirty="0" smtClean="0">
                <a:latin typeface="华文中宋" pitchFamily="2" charset="-122"/>
                <a:ea typeface="华文中宋" pitchFamily="2" charset="-122"/>
              </a:rPr>
              <a:t>65%</a:t>
            </a:r>
            <a:r>
              <a:rPr lang="zh-CN" altLang="en-US" dirty="0" smtClean="0">
                <a:latin typeface="华文中宋" pitchFamily="2" charset="-122"/>
                <a:ea typeface="华文中宋" pitchFamily="2" charset="-122"/>
              </a:rPr>
              <a:t>。</a:t>
            </a:r>
            <a:endParaRPr lang="zh-CN" altLang="en-US" dirty="0">
              <a:latin typeface="华文中宋" pitchFamily="2" charset="-122"/>
              <a:ea typeface="华文中宋" pitchFamily="2" charset="-122"/>
            </a:endParaRPr>
          </a:p>
        </p:txBody>
      </p:sp>
      <p:graphicFrame>
        <p:nvGraphicFramePr>
          <p:cNvPr id="7" name="内容占位符 4"/>
          <p:cNvGraphicFramePr>
            <a:graphicFrameLocks/>
          </p:cNvGraphicFramePr>
          <p:nvPr/>
        </p:nvGraphicFramePr>
        <p:xfrm>
          <a:off x="4355976" y="1196752"/>
          <a:ext cx="3816424" cy="4798695"/>
        </p:xfrm>
        <a:graphic>
          <a:graphicData uri="http://schemas.openxmlformats.org/drawingml/2006/table">
            <a:tbl>
              <a:tblPr/>
              <a:tblGrid>
                <a:gridCol w="1908212"/>
                <a:gridCol w="1908212"/>
              </a:tblGrid>
              <a:tr h="364237">
                <a:tc>
                  <a:txBody>
                    <a:bodyPr/>
                    <a:lstStyle/>
                    <a:p>
                      <a:pPr algn="ctr" fontAlgn="ctr"/>
                      <a:r>
                        <a:rPr lang="zh-CN" altLang="en-US" sz="2800" b="0" i="0" u="none" strike="noStrike" dirty="0">
                          <a:solidFill>
                            <a:srgbClr val="000000"/>
                          </a:solidFill>
                          <a:latin typeface="宋体"/>
                        </a:rPr>
                        <a:t>区属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2800" b="0" i="0" u="none" strike="noStrike">
                          <a:solidFill>
                            <a:srgbClr val="000000"/>
                          </a:solidFill>
                          <a:latin typeface="宋体"/>
                        </a:rPr>
                        <a:t>报告疫情数</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dirty="0">
                          <a:solidFill>
                            <a:srgbClr val="000000"/>
                          </a:solidFill>
                          <a:latin typeface="宋体"/>
                        </a:rPr>
                        <a:t>玄武</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dirty="0">
                          <a:solidFill>
                            <a:srgbClr val="000000"/>
                          </a:solidFill>
                          <a:latin typeface="宋体"/>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秦淮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a:solidFill>
                            <a:srgbClr val="000000"/>
                          </a:solidFill>
                          <a:latin typeface="宋体"/>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dirty="0">
                          <a:solidFill>
                            <a:srgbClr val="000000"/>
                          </a:solidFill>
                          <a:latin typeface="宋体"/>
                        </a:rPr>
                        <a:t>建邺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dirty="0">
                          <a:solidFill>
                            <a:srgbClr val="000000"/>
                          </a:solidFill>
                          <a:latin typeface="宋体"/>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dirty="0">
                          <a:solidFill>
                            <a:srgbClr val="000000"/>
                          </a:solidFill>
                          <a:latin typeface="宋体"/>
                        </a:rPr>
                        <a:t>鼓楼</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dirty="0">
                          <a:solidFill>
                            <a:srgbClr val="000000"/>
                          </a:solidFill>
                          <a:latin typeface="宋体"/>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dirty="0">
                          <a:solidFill>
                            <a:srgbClr val="000000"/>
                          </a:solidFill>
                          <a:latin typeface="宋体"/>
                        </a:rPr>
                        <a:t>浦口</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a:solidFill>
                            <a:srgbClr val="000000"/>
                          </a:solidFill>
                          <a:latin typeface="宋体"/>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大厂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dirty="0">
                          <a:solidFill>
                            <a:srgbClr val="000000"/>
                          </a:solidFill>
                          <a:latin typeface="宋体"/>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栖霞</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a:solidFill>
                            <a:srgbClr val="000000"/>
                          </a:solidFill>
                          <a:latin typeface="宋体"/>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雨花</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a:solidFill>
                            <a:srgbClr val="000000"/>
                          </a:solidFill>
                          <a:latin typeface="宋体"/>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江宁</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a:solidFill>
                            <a:srgbClr val="000000"/>
                          </a:solidFill>
                          <a:latin typeface="宋体"/>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798">
                <a:tc>
                  <a:txBody>
                    <a:bodyPr/>
                    <a:lstStyle/>
                    <a:p>
                      <a:pPr algn="ctr" fontAlgn="ctr"/>
                      <a:r>
                        <a:rPr lang="zh-CN" altLang="en-US" sz="2800" b="0" i="0" u="none" strike="noStrike">
                          <a:solidFill>
                            <a:srgbClr val="000000"/>
                          </a:solidFill>
                          <a:latin typeface="宋体"/>
                        </a:rPr>
                        <a:t>六合</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2800" b="0" i="0" u="none" strike="noStrike" dirty="0">
                          <a:solidFill>
                            <a:srgbClr val="000000"/>
                          </a:solidFill>
                          <a:latin typeface="宋体"/>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dirty="0" smtClean="0">
                <a:latin typeface="黑体" pitchFamily="49" charset="-122"/>
                <a:ea typeface="黑体" pitchFamily="49" charset="-122"/>
              </a:rPr>
              <a:t>二、病原学</a:t>
            </a:r>
          </a:p>
        </p:txBody>
      </p:sp>
      <p:sp>
        <p:nvSpPr>
          <p:cNvPr id="9219" name="内容占位符 2"/>
          <p:cNvSpPr>
            <a:spLocks noGrp="1"/>
          </p:cNvSpPr>
          <p:nvPr>
            <p:ph idx="1"/>
          </p:nvPr>
        </p:nvSpPr>
        <p:spPr>
          <a:xfrm>
            <a:off x="357158" y="1071546"/>
            <a:ext cx="8229600" cy="4953000"/>
          </a:xfrm>
        </p:spPr>
        <p:txBody>
          <a:bodyPr/>
          <a:lstStyle/>
          <a:p>
            <a:pPr>
              <a:lnSpc>
                <a:spcPts val="4000"/>
              </a:lnSpc>
            </a:pPr>
            <a:r>
              <a:rPr lang="en-US" altLang="zh-CN" sz="2400" dirty="0" smtClean="0"/>
              <a:t>1968 </a:t>
            </a:r>
            <a:r>
              <a:rPr lang="zh-CN" altLang="en-US" sz="2400" dirty="0" smtClean="0"/>
              <a:t>年，美国诺瓦克镇一所小学发生一起不明原因急性胃肠炎暴发疫情。</a:t>
            </a:r>
            <a:endParaRPr lang="en-US" altLang="zh-CN" sz="2400" dirty="0" smtClean="0"/>
          </a:p>
          <a:p>
            <a:pPr>
              <a:lnSpc>
                <a:spcPts val="4000"/>
              </a:lnSpc>
            </a:pPr>
            <a:r>
              <a:rPr lang="en-US" altLang="zh-CN" sz="2400" dirty="0" smtClean="0"/>
              <a:t>4</a:t>
            </a:r>
            <a:r>
              <a:rPr lang="zh-CN" altLang="en-US" sz="2400" dirty="0" smtClean="0"/>
              <a:t>年后，即</a:t>
            </a:r>
            <a:r>
              <a:rPr lang="en-US" altLang="zh-CN" sz="2400" dirty="0" smtClean="0"/>
              <a:t>1972 </a:t>
            </a:r>
            <a:r>
              <a:rPr lang="zh-CN" altLang="en-US" sz="2400" dirty="0" smtClean="0"/>
              <a:t>年</a:t>
            </a:r>
            <a:r>
              <a:rPr lang="en-US" altLang="zh-CN" sz="2400" dirty="0" smtClean="0"/>
              <a:t>,  </a:t>
            </a:r>
            <a:r>
              <a:rPr lang="en-US" sz="2400" dirty="0" smtClean="0"/>
              <a:t>Albert </a:t>
            </a:r>
            <a:r>
              <a:rPr lang="en-US" sz="2400" dirty="0" err="1" smtClean="0"/>
              <a:t>Kapikian</a:t>
            </a:r>
            <a:r>
              <a:rPr lang="en-US" sz="2400" b="0" dirty="0" smtClean="0"/>
              <a:t> (1930-2014)</a:t>
            </a:r>
          </a:p>
          <a:p>
            <a:pPr>
              <a:lnSpc>
                <a:spcPts val="4000"/>
              </a:lnSpc>
              <a:buNone/>
            </a:pPr>
            <a:r>
              <a:rPr lang="en-US" altLang="zh-CN" sz="2400" b="0" dirty="0" smtClean="0"/>
              <a:t>    </a:t>
            </a:r>
            <a:r>
              <a:rPr lang="zh-CN" altLang="en-US" sz="2400" dirty="0" smtClean="0"/>
              <a:t>等此次疫情的患者粪便中发现一种直径约</a:t>
            </a:r>
            <a:endParaRPr lang="en-US" altLang="zh-CN" sz="2400" dirty="0" smtClean="0"/>
          </a:p>
          <a:p>
            <a:pPr>
              <a:lnSpc>
                <a:spcPts val="4000"/>
              </a:lnSpc>
              <a:buNone/>
            </a:pPr>
            <a:r>
              <a:rPr lang="en-US" altLang="zh-CN" sz="2400" dirty="0" smtClean="0"/>
              <a:t>  </a:t>
            </a:r>
            <a:r>
              <a:rPr lang="zh-CN" altLang="en-US" sz="2400" dirty="0" smtClean="0"/>
              <a:t>  </a:t>
            </a:r>
            <a:r>
              <a:rPr lang="en-US" altLang="zh-CN" sz="2400" dirty="0" smtClean="0"/>
              <a:t>27nm  </a:t>
            </a:r>
            <a:r>
              <a:rPr lang="zh-CN" altLang="en-US" sz="2400" dirty="0" smtClean="0"/>
              <a:t>的病毒颗粒</a:t>
            </a:r>
            <a:r>
              <a:rPr lang="en-US" altLang="zh-CN" sz="2400" dirty="0" smtClean="0"/>
              <a:t>,  </a:t>
            </a:r>
            <a:r>
              <a:rPr lang="zh-CN" altLang="en-US" sz="2400" dirty="0" smtClean="0"/>
              <a:t>命名为诺瓦克病毒。</a:t>
            </a:r>
            <a:endParaRPr lang="en-US" altLang="zh-CN" sz="2400" dirty="0" smtClean="0"/>
          </a:p>
          <a:p>
            <a:pPr>
              <a:lnSpc>
                <a:spcPts val="4000"/>
              </a:lnSpc>
            </a:pPr>
            <a:r>
              <a:rPr lang="en-US" altLang="zh-CN" sz="2400" dirty="0" smtClean="0"/>
              <a:t>1992 </a:t>
            </a:r>
            <a:r>
              <a:rPr lang="zh-CN" altLang="en-US" sz="2400" dirty="0" smtClean="0"/>
              <a:t>年，该病毒的全基因组序列被解析。</a:t>
            </a:r>
            <a:endParaRPr lang="en-US" altLang="zh-CN" sz="2400" dirty="0" smtClean="0"/>
          </a:p>
          <a:p>
            <a:pPr>
              <a:lnSpc>
                <a:spcPts val="4000"/>
              </a:lnSpc>
            </a:pPr>
            <a:r>
              <a:rPr lang="en-US" altLang="zh-CN" sz="2400" dirty="0" smtClean="0"/>
              <a:t>2002 </a:t>
            </a:r>
            <a:r>
              <a:rPr lang="zh-CN" altLang="en-US" sz="2400" dirty="0" smtClean="0"/>
              <a:t>年 </a:t>
            </a:r>
            <a:r>
              <a:rPr lang="en-US" altLang="zh-CN" sz="2400" dirty="0" smtClean="0"/>
              <a:t>8 </a:t>
            </a:r>
            <a:r>
              <a:rPr lang="zh-CN" altLang="en-US" sz="2400" dirty="0" smtClean="0"/>
              <a:t>月，第八届国际病毒命名委员会统一将诺瓦克样病毒改称为诺如病毒，并成为杯状病毒科的一个独立属</a:t>
            </a:r>
            <a:r>
              <a:rPr lang="en-US" altLang="zh-CN" sz="2400" dirty="0" smtClean="0"/>
              <a:t>——</a:t>
            </a:r>
            <a:r>
              <a:rPr lang="zh-CN" altLang="en-US" sz="2400" dirty="0" smtClean="0"/>
              <a:t>诺如病毒属  </a:t>
            </a:r>
            <a:r>
              <a:rPr lang="en-US" altLang="zh-CN" sz="2400" dirty="0" smtClean="0"/>
              <a:t>(</a:t>
            </a:r>
            <a:r>
              <a:rPr lang="en-US" altLang="zh-CN" sz="2400" dirty="0" err="1" smtClean="0"/>
              <a:t>Norovirus</a:t>
            </a:r>
            <a:r>
              <a:rPr lang="en-US" altLang="zh-CN" sz="2400" dirty="0" smtClean="0"/>
              <a:t>) </a:t>
            </a:r>
            <a:r>
              <a:rPr lang="zh-CN" altLang="en-US" dirty="0" smtClean="0"/>
              <a:t>，仅诺如病毒一个种</a:t>
            </a:r>
            <a:r>
              <a:rPr lang="en-US" altLang="zh-CN" sz="2400" dirty="0" smtClean="0"/>
              <a:t> </a:t>
            </a:r>
            <a:r>
              <a:rPr lang="zh-CN" altLang="en-US" sz="2400" dirty="0" smtClean="0"/>
              <a:t>。</a:t>
            </a:r>
            <a:endParaRPr lang="en-US" altLang="zh-CN" sz="2400" dirty="0" smtClean="0"/>
          </a:p>
          <a:p>
            <a:endParaRPr lang="zh-CN" altLang="en-US" sz="1800" dirty="0" smtClean="0"/>
          </a:p>
          <a:p>
            <a:endParaRPr lang="zh-CN" altLang="en-US" sz="1800" dirty="0" smtClean="0"/>
          </a:p>
        </p:txBody>
      </p:sp>
      <p:sp>
        <p:nvSpPr>
          <p:cNvPr id="9220" name="灯片编号占位符 3"/>
          <p:cNvSpPr>
            <a:spLocks noGrp="1"/>
          </p:cNvSpPr>
          <p:nvPr>
            <p:ph type="sldNum" sz="quarter" idx="12"/>
          </p:nvPr>
        </p:nvSpPr>
        <p:spPr>
          <a:noFill/>
        </p:spPr>
        <p:txBody>
          <a:bodyPr/>
          <a:lstStyle/>
          <a:p>
            <a:fld id="{B2A46405-BA88-4234-AF40-00129D3B48E0}" type="slidenum">
              <a:rPr lang="en-US" altLang="zh-CN" smtClean="0">
                <a:latin typeface="Arial" pitchFamily="34" charset="0"/>
              </a:rPr>
              <a:pPr/>
              <a:t>14</a:t>
            </a:fld>
            <a:endParaRPr lang="en-US" altLang="zh-CN" smtClean="0">
              <a:latin typeface="Arial" pitchFamily="34" charset="0"/>
            </a:endParaRPr>
          </a:p>
        </p:txBody>
      </p:sp>
      <p:pic>
        <p:nvPicPr>
          <p:cNvPr id="1026" name="Picture 2" descr="C:\Users\Administrator\Desktop\kapikian.jpg"/>
          <p:cNvPicPr>
            <a:picLocks noChangeAspect="1" noChangeArrowheads="1"/>
          </p:cNvPicPr>
          <p:nvPr/>
        </p:nvPicPr>
        <p:blipFill>
          <a:blip r:embed="rId2" cstate="print"/>
          <a:srcRect/>
          <a:stretch>
            <a:fillRect/>
          </a:stretch>
        </p:blipFill>
        <p:spPr bwMode="auto">
          <a:xfrm>
            <a:off x="7164288" y="2204864"/>
            <a:ext cx="1512168" cy="180020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病毒特点</a:t>
            </a:r>
            <a:endParaRPr lang="zh-CN" altLang="en-US" dirty="0"/>
          </a:p>
        </p:txBody>
      </p:sp>
      <p:sp>
        <p:nvSpPr>
          <p:cNvPr id="3" name="内容占位符 2"/>
          <p:cNvSpPr>
            <a:spLocks noGrp="1"/>
          </p:cNvSpPr>
          <p:nvPr>
            <p:ph idx="1"/>
          </p:nvPr>
        </p:nvSpPr>
        <p:spPr>
          <a:xfrm>
            <a:off x="468313" y="1196751"/>
            <a:ext cx="8229600" cy="4896545"/>
          </a:xfrm>
        </p:spPr>
        <p:txBody>
          <a:bodyPr/>
          <a:lstStyle/>
          <a:p>
            <a:pPr>
              <a:lnSpc>
                <a:spcPts val="4000"/>
              </a:lnSpc>
            </a:pPr>
            <a:r>
              <a:rPr lang="zh-CN" altLang="en-US" dirty="0" smtClean="0"/>
              <a:t>单股正链 </a:t>
            </a:r>
            <a:r>
              <a:rPr lang="en-US" altLang="zh-CN" dirty="0" smtClean="0"/>
              <a:t>RNA </a:t>
            </a:r>
            <a:r>
              <a:rPr lang="zh-CN" altLang="en-US" dirty="0" smtClean="0"/>
              <a:t>病毒，无包膜。直径约 </a:t>
            </a:r>
            <a:r>
              <a:rPr lang="en-US" altLang="zh-CN" dirty="0" smtClean="0"/>
              <a:t>27‐40nm</a:t>
            </a:r>
            <a:r>
              <a:rPr lang="zh-CN" altLang="en-US" dirty="0" smtClean="0"/>
              <a:t>。</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15</a:t>
            </a:fld>
            <a:endParaRPr lang="en-US" altLang="zh-CN" dirty="0"/>
          </a:p>
        </p:txBody>
      </p:sp>
      <p:grpSp>
        <p:nvGrpSpPr>
          <p:cNvPr id="6" name="组合 5"/>
          <p:cNvGrpSpPr/>
          <p:nvPr/>
        </p:nvGrpSpPr>
        <p:grpSpPr>
          <a:xfrm>
            <a:off x="539552" y="1988840"/>
            <a:ext cx="8080573" cy="3775720"/>
            <a:chOff x="395536" y="1124744"/>
            <a:chExt cx="8080573" cy="4495800"/>
          </a:xfrm>
        </p:grpSpPr>
        <p:pic>
          <p:nvPicPr>
            <p:cNvPr id="7" name="Picture 2" descr="C:\Users\sys\Desktop\图片1.jpg"/>
            <p:cNvPicPr>
              <a:picLocks noChangeAspect="1" noChangeArrowheads="1"/>
            </p:cNvPicPr>
            <p:nvPr/>
          </p:nvPicPr>
          <p:blipFill>
            <a:blip r:embed="rId2" cstate="print"/>
            <a:srcRect/>
            <a:stretch>
              <a:fillRect/>
            </a:stretch>
          </p:blipFill>
          <p:spPr bwMode="auto">
            <a:xfrm>
              <a:off x="4427984" y="1124744"/>
              <a:ext cx="4048125" cy="4464496"/>
            </a:xfrm>
            <a:prstGeom prst="rect">
              <a:avLst/>
            </a:prstGeom>
            <a:noFill/>
          </p:spPr>
        </p:pic>
        <p:pic>
          <p:nvPicPr>
            <p:cNvPr id="8" name="Picture 9" descr="电镜图"/>
            <p:cNvPicPr>
              <a:picLocks noChangeAspect="1" noChangeArrowheads="1"/>
            </p:cNvPicPr>
            <p:nvPr/>
          </p:nvPicPr>
          <p:blipFill>
            <a:blip r:embed="rId3" cstate="print"/>
            <a:srcRect/>
            <a:stretch>
              <a:fillRect/>
            </a:stretch>
          </p:blipFill>
          <p:spPr>
            <a:xfrm>
              <a:off x="395536" y="1124744"/>
              <a:ext cx="3888432" cy="4495800"/>
            </a:xfrm>
            <a:prstGeom prst="rect">
              <a:avLst/>
            </a:prstGeom>
            <a:noFill/>
            <a:ln/>
          </p:spPr>
        </p:pic>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ts val="4000"/>
              </a:lnSpc>
            </a:pPr>
            <a:r>
              <a:rPr lang="en-US" altLang="zh-CN" dirty="0" smtClean="0"/>
              <a:t>180  </a:t>
            </a:r>
            <a:r>
              <a:rPr lang="zh-CN" altLang="en-US" dirty="0" smtClean="0"/>
              <a:t>个衣壳蛋白首先构成 </a:t>
            </a:r>
            <a:r>
              <a:rPr lang="en-US" altLang="zh-CN" dirty="0" smtClean="0"/>
              <a:t>90  </a:t>
            </a:r>
            <a:r>
              <a:rPr lang="zh-CN" altLang="en-US" dirty="0" smtClean="0"/>
              <a:t>个二聚体，然后形成二十面体对称的病毒粒子。</a:t>
            </a:r>
            <a:endParaRPr lang="en-US" altLang="zh-CN" dirty="0" smtClean="0"/>
          </a:p>
          <a:p>
            <a:pPr>
              <a:lnSpc>
                <a:spcPts val="4000"/>
              </a:lnSpc>
            </a:pPr>
            <a:r>
              <a:rPr lang="zh-CN" altLang="en-US" dirty="0" smtClean="0"/>
              <a:t>不能体外培养，无法血清型分型。</a:t>
            </a:r>
            <a:endParaRPr lang="en-US" altLang="zh-CN" dirty="0" smtClean="0"/>
          </a:p>
          <a:p>
            <a:pPr>
              <a:lnSpc>
                <a:spcPts val="4000"/>
              </a:lnSpc>
            </a:pPr>
            <a:r>
              <a:rPr lang="en-US" altLang="zh-CN" dirty="0" smtClean="0"/>
              <a:t>6</a:t>
            </a:r>
            <a:r>
              <a:rPr lang="zh-CN" altLang="en-US" dirty="0" smtClean="0"/>
              <a:t>个基因群（</a:t>
            </a:r>
            <a:r>
              <a:rPr lang="en-US" altLang="zh-CN" dirty="0" smtClean="0"/>
              <a:t>GI‐GVI</a:t>
            </a:r>
            <a:r>
              <a:rPr lang="zh-CN" altLang="en-US" dirty="0" smtClean="0"/>
              <a:t>），</a:t>
            </a:r>
            <a:r>
              <a:rPr lang="en-US" altLang="zh-CN" dirty="0" smtClean="0"/>
              <a:t>GI </a:t>
            </a:r>
            <a:r>
              <a:rPr lang="zh-CN" altLang="en-US" dirty="0" smtClean="0"/>
              <a:t>和 </a:t>
            </a:r>
            <a:r>
              <a:rPr lang="en-US" altLang="zh-CN" dirty="0" smtClean="0"/>
              <a:t>GII </a:t>
            </a:r>
            <a:r>
              <a:rPr lang="zh-CN" altLang="en-US" dirty="0" smtClean="0"/>
              <a:t>是引起人类急性胃肠炎的两个主要基因群。</a:t>
            </a:r>
            <a:r>
              <a:rPr lang="en-US" altLang="zh-CN" dirty="0" smtClean="0"/>
              <a:t>GI –9</a:t>
            </a:r>
            <a:r>
              <a:rPr lang="zh-CN" altLang="en-US" dirty="0" smtClean="0"/>
              <a:t>个基因型；</a:t>
            </a:r>
            <a:r>
              <a:rPr lang="en-US" altLang="zh-CN" dirty="0" smtClean="0"/>
              <a:t> GII –22</a:t>
            </a:r>
            <a:r>
              <a:rPr lang="zh-CN" altLang="en-US" dirty="0" smtClean="0"/>
              <a:t>个基因型。</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16</a:t>
            </a:fld>
            <a:endParaRPr lang="en-US" altLang="zh-C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流行基因型演变</a:t>
            </a:r>
            <a:endParaRPr lang="zh-CN" altLang="en-US" dirty="0"/>
          </a:p>
        </p:txBody>
      </p:sp>
      <p:sp>
        <p:nvSpPr>
          <p:cNvPr id="3" name="内容占位符 2"/>
          <p:cNvSpPr>
            <a:spLocks noGrp="1"/>
          </p:cNvSpPr>
          <p:nvPr>
            <p:ph idx="1"/>
          </p:nvPr>
        </p:nvSpPr>
        <p:spPr/>
        <p:txBody>
          <a:bodyPr/>
          <a:lstStyle/>
          <a:p>
            <a:pPr>
              <a:lnSpc>
                <a:spcPts val="3600"/>
              </a:lnSpc>
            </a:pPr>
            <a:r>
              <a:rPr lang="zh-CN" altLang="en-US" dirty="0" smtClean="0"/>
              <a:t>变异速度快，每隔 </a:t>
            </a:r>
            <a:r>
              <a:rPr lang="en-US" altLang="zh-CN" dirty="0" smtClean="0"/>
              <a:t>2‐3 </a:t>
            </a:r>
            <a:r>
              <a:rPr lang="zh-CN" altLang="en-US" dirty="0" smtClean="0"/>
              <a:t>年即可出现引起全球流行的新变异株。</a:t>
            </a:r>
            <a:endParaRPr lang="en-US" altLang="zh-CN" dirty="0" smtClean="0"/>
          </a:p>
          <a:p>
            <a:pPr>
              <a:lnSpc>
                <a:spcPts val="3600"/>
              </a:lnSpc>
            </a:pPr>
            <a:r>
              <a:rPr lang="en-US" altLang="zh-CN" dirty="0" smtClean="0"/>
              <a:t>GII.4 </a:t>
            </a:r>
            <a:r>
              <a:rPr lang="zh-CN" altLang="en-US" dirty="0" smtClean="0"/>
              <a:t>是近</a:t>
            </a:r>
            <a:r>
              <a:rPr lang="en-US" altLang="zh-CN" dirty="0" smtClean="0"/>
              <a:t>30</a:t>
            </a:r>
            <a:r>
              <a:rPr lang="zh-CN" altLang="en-US" dirty="0" smtClean="0"/>
              <a:t>年来全球广泛流行的基因型。</a:t>
            </a:r>
            <a:r>
              <a:rPr lang="en-US" altLang="zh-CN" dirty="0" smtClean="0"/>
              <a:t>1995 </a:t>
            </a:r>
            <a:r>
              <a:rPr lang="zh-CN" altLang="en-US" dirty="0" smtClean="0"/>
              <a:t>年至今，已有 </a:t>
            </a:r>
            <a:r>
              <a:rPr lang="en-US" altLang="zh-CN" dirty="0" smtClean="0"/>
              <a:t>6 </a:t>
            </a:r>
            <a:r>
              <a:rPr lang="zh-CN" altLang="en-US" dirty="0" smtClean="0"/>
              <a:t>个</a:t>
            </a:r>
            <a:r>
              <a:rPr lang="en-US" altLang="zh-CN" dirty="0" smtClean="0"/>
              <a:t>GII.4 </a:t>
            </a:r>
            <a:r>
              <a:rPr lang="zh-CN" altLang="en-US" dirty="0" smtClean="0"/>
              <a:t>基因型变异株与全球急性胃肠炎流行相关。</a:t>
            </a:r>
            <a:endParaRPr lang="en-US" altLang="zh-CN" dirty="0" smtClean="0"/>
          </a:p>
          <a:p>
            <a:pPr>
              <a:lnSpc>
                <a:spcPts val="3600"/>
              </a:lnSpc>
            </a:pPr>
            <a:r>
              <a:rPr lang="zh-CN" altLang="en-US" dirty="0" smtClean="0"/>
              <a:t>我国自 </a:t>
            </a:r>
            <a:r>
              <a:rPr lang="en-US" altLang="zh-CN" dirty="0" smtClean="0"/>
              <a:t>2014 </a:t>
            </a:r>
            <a:r>
              <a:rPr lang="zh-CN" altLang="en-US" dirty="0" smtClean="0"/>
              <a:t>年冬季以来，</a:t>
            </a:r>
            <a:r>
              <a:rPr lang="en-US" altLang="zh-CN" dirty="0" smtClean="0"/>
              <a:t>GII.17 </a:t>
            </a:r>
            <a:r>
              <a:rPr lang="zh-CN" altLang="en-US" dirty="0" smtClean="0"/>
              <a:t>变异株所致的暴发疫情大幅增加。</a:t>
            </a:r>
            <a:endParaRPr lang="en-US" altLang="zh-CN" dirty="0" smtClean="0"/>
          </a:p>
          <a:p>
            <a:pPr>
              <a:lnSpc>
                <a:spcPts val="3600"/>
              </a:lnSpc>
            </a:pPr>
            <a:r>
              <a:rPr lang="zh-CN" altLang="en-US" dirty="0" smtClean="0"/>
              <a:t>我市</a:t>
            </a:r>
            <a:r>
              <a:rPr lang="en-US" altLang="zh-CN" dirty="0" smtClean="0"/>
              <a:t>2015</a:t>
            </a:r>
            <a:r>
              <a:rPr lang="zh-CN" altLang="en-US" dirty="0" smtClean="0"/>
              <a:t>年主要是</a:t>
            </a:r>
            <a:r>
              <a:rPr lang="en-US" altLang="zh-CN" dirty="0" smtClean="0"/>
              <a:t>GII.3</a:t>
            </a:r>
            <a:r>
              <a:rPr lang="zh-CN" altLang="en-US" dirty="0" smtClean="0"/>
              <a:t>和</a:t>
            </a:r>
            <a:r>
              <a:rPr lang="en-US" altLang="zh-CN" dirty="0" smtClean="0"/>
              <a:t>GII.17</a:t>
            </a:r>
            <a:r>
              <a:rPr lang="zh-CN" altLang="en-US" dirty="0" smtClean="0"/>
              <a:t>。</a:t>
            </a:r>
            <a:r>
              <a:rPr lang="en-US" altLang="zh-CN" dirty="0" smtClean="0"/>
              <a:t>2016</a:t>
            </a:r>
            <a:r>
              <a:rPr lang="zh-CN" altLang="en-US" dirty="0" smtClean="0"/>
              <a:t>年至今</a:t>
            </a:r>
            <a:r>
              <a:rPr lang="en-US" altLang="zh-CN" dirty="0" smtClean="0"/>
              <a:t>GII.2</a:t>
            </a:r>
            <a:r>
              <a:rPr lang="zh-CN" altLang="en-US" dirty="0" smtClean="0"/>
              <a:t>，</a:t>
            </a:r>
            <a:r>
              <a:rPr lang="en-US" altLang="zh-CN" dirty="0" smtClean="0"/>
              <a:t>GII.5</a:t>
            </a:r>
            <a:r>
              <a:rPr lang="zh-CN" altLang="en-US" dirty="0" smtClean="0"/>
              <a:t>，</a:t>
            </a:r>
            <a:r>
              <a:rPr lang="en-US" altLang="zh-CN" dirty="0" smtClean="0"/>
              <a:t>GII.6</a:t>
            </a:r>
            <a:r>
              <a:rPr lang="zh-CN" altLang="en-US" dirty="0" smtClean="0"/>
              <a:t>，</a:t>
            </a:r>
            <a:r>
              <a:rPr lang="en-US" altLang="zh-CN" dirty="0" smtClean="0"/>
              <a:t>GII.7</a:t>
            </a:r>
            <a:r>
              <a:rPr lang="zh-CN" altLang="en-US" dirty="0" smtClean="0"/>
              <a:t>和</a:t>
            </a:r>
            <a:r>
              <a:rPr lang="en-US" altLang="zh-CN" dirty="0" smtClean="0"/>
              <a:t>GII.17</a:t>
            </a:r>
            <a:r>
              <a:rPr lang="zh-CN" altLang="en-US" dirty="0" smtClean="0"/>
              <a:t>型</a:t>
            </a:r>
            <a:endParaRPr lang="en-US" altLang="zh-CN" dirty="0" smtClean="0"/>
          </a:p>
          <a:p>
            <a:pPr>
              <a:lnSpc>
                <a:spcPts val="3600"/>
              </a:lnSpc>
            </a:pPr>
            <a:r>
              <a:rPr lang="zh-CN" altLang="en-US" dirty="0" smtClean="0"/>
              <a:t>诺如病毒的免疫保护力可持续 </a:t>
            </a:r>
            <a:r>
              <a:rPr lang="en-US" altLang="zh-CN" dirty="0" smtClean="0"/>
              <a:t>6‐24 </a:t>
            </a:r>
            <a:r>
              <a:rPr lang="zh-CN" altLang="en-US" dirty="0" smtClean="0"/>
              <a:t>个月。</a:t>
            </a: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17</a:t>
            </a:fld>
            <a:endParaRPr lang="en-US" altLang="zh-CN"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肠道感染病毒分类</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18</a:t>
            </a:fld>
            <a:endParaRPr lang="en-US" altLang="zh-CN" dirty="0"/>
          </a:p>
        </p:txBody>
      </p:sp>
      <p:grpSp>
        <p:nvGrpSpPr>
          <p:cNvPr id="5" name="Group 11"/>
          <p:cNvGrpSpPr>
            <a:grpSpLocks/>
          </p:cNvGrpSpPr>
          <p:nvPr/>
        </p:nvGrpSpPr>
        <p:grpSpPr bwMode="auto">
          <a:xfrm>
            <a:off x="179107" y="1484785"/>
            <a:ext cx="8353333" cy="4243944"/>
            <a:chOff x="614" y="800"/>
            <a:chExt cx="3968" cy="2566"/>
          </a:xfrm>
        </p:grpSpPr>
        <p:sp>
          <p:nvSpPr>
            <p:cNvPr id="6" name="Text Box 4"/>
            <p:cNvSpPr txBox="1">
              <a:spLocks noChangeArrowheads="1"/>
            </p:cNvSpPr>
            <p:nvPr/>
          </p:nvSpPr>
          <p:spPr bwMode="auto">
            <a:xfrm>
              <a:off x="614" y="1584"/>
              <a:ext cx="633" cy="1172"/>
            </a:xfrm>
            <a:prstGeom prst="rect">
              <a:avLst/>
            </a:prstGeom>
            <a:noFill/>
            <a:ln w="9525">
              <a:noFill/>
              <a:miter lim="800000"/>
              <a:headEnd/>
              <a:tailEnd/>
            </a:ln>
            <a:effectLst/>
          </p:spPr>
          <p:txBody>
            <a:bodyPr wrap="square">
              <a:spAutoFit/>
            </a:bodyPr>
            <a:lstStyle/>
            <a:p>
              <a:r>
                <a:rPr lang="zh-CN" altLang="en-US" b="1" dirty="0" smtClean="0"/>
                <a:t>肠道感染病毒</a:t>
              </a:r>
              <a:endParaRPr lang="en-US" altLang="zh-CN" b="1" dirty="0" smtClean="0"/>
            </a:p>
            <a:p>
              <a:r>
                <a:rPr lang="zh-CN" altLang="en-US" b="1" dirty="0" smtClean="0"/>
                <a:t>（引起病毒性肠道传染病</a:t>
              </a:r>
            </a:p>
            <a:p>
              <a:r>
                <a:rPr lang="zh-CN" altLang="en-US" b="1" dirty="0" smtClean="0"/>
                <a:t>）</a:t>
              </a:r>
              <a:endParaRPr lang="zh-CN" altLang="en-US" b="1" dirty="0"/>
            </a:p>
          </p:txBody>
        </p:sp>
        <p:sp>
          <p:nvSpPr>
            <p:cNvPr id="8" name="Text Box 6"/>
            <p:cNvSpPr txBox="1">
              <a:spLocks noChangeArrowheads="1"/>
            </p:cNvSpPr>
            <p:nvPr/>
          </p:nvSpPr>
          <p:spPr bwMode="auto">
            <a:xfrm>
              <a:off x="1522" y="2671"/>
              <a:ext cx="661" cy="695"/>
            </a:xfrm>
            <a:prstGeom prst="rect">
              <a:avLst/>
            </a:prstGeom>
            <a:noFill/>
            <a:ln w="9525">
              <a:noFill/>
              <a:miter lim="800000"/>
              <a:headEnd/>
              <a:tailEnd/>
            </a:ln>
            <a:effectLst/>
          </p:spPr>
          <p:txBody>
            <a:bodyPr wrap="square">
              <a:spAutoFit/>
            </a:bodyPr>
            <a:lstStyle/>
            <a:p>
              <a:r>
                <a:rPr lang="zh-CN" altLang="en-US" b="1" dirty="0" smtClean="0"/>
                <a:t>急性胃肠炎病毒</a:t>
              </a:r>
              <a:endParaRPr lang="zh-CN" altLang="en-US" b="1" dirty="0"/>
            </a:p>
          </p:txBody>
        </p:sp>
        <p:sp>
          <p:nvSpPr>
            <p:cNvPr id="9" name="Text Box 7"/>
            <p:cNvSpPr txBox="1">
              <a:spLocks noChangeArrowheads="1"/>
            </p:cNvSpPr>
            <p:nvPr/>
          </p:nvSpPr>
          <p:spPr bwMode="auto">
            <a:xfrm>
              <a:off x="2417" y="2454"/>
              <a:ext cx="1164" cy="800"/>
            </a:xfrm>
            <a:prstGeom prst="rect">
              <a:avLst/>
            </a:prstGeom>
            <a:noFill/>
            <a:ln w="9525">
              <a:noFill/>
              <a:miter lim="800000"/>
              <a:headEnd/>
              <a:tailEnd/>
            </a:ln>
            <a:effectLst/>
          </p:spPr>
          <p:txBody>
            <a:bodyPr wrap="square">
              <a:spAutoFit/>
            </a:bodyPr>
            <a:lstStyle/>
            <a:p>
              <a:r>
                <a:rPr lang="zh-CN" altLang="en-US" b="1" dirty="0"/>
                <a:t>轮状病毒</a:t>
              </a:r>
            </a:p>
            <a:p>
              <a:r>
                <a:rPr lang="zh-CN" altLang="en-US" b="1" dirty="0"/>
                <a:t>肠道腺病毒</a:t>
              </a:r>
            </a:p>
            <a:p>
              <a:r>
                <a:rPr lang="zh-CN" altLang="en-US" b="1" dirty="0"/>
                <a:t>杯状病毒</a:t>
              </a:r>
            </a:p>
            <a:p>
              <a:r>
                <a:rPr lang="zh-CN" altLang="en-US" b="1" dirty="0"/>
                <a:t>星状病毒</a:t>
              </a:r>
            </a:p>
          </p:txBody>
        </p:sp>
        <p:sp>
          <p:nvSpPr>
            <p:cNvPr id="10" name="Text Box 8"/>
            <p:cNvSpPr txBox="1">
              <a:spLocks noChangeArrowheads="1"/>
            </p:cNvSpPr>
            <p:nvPr/>
          </p:nvSpPr>
          <p:spPr bwMode="auto">
            <a:xfrm>
              <a:off x="3759" y="2585"/>
              <a:ext cx="823" cy="614"/>
            </a:xfrm>
            <a:prstGeom prst="rect">
              <a:avLst/>
            </a:prstGeom>
            <a:noFill/>
            <a:ln w="9525">
              <a:noFill/>
              <a:miter lim="800000"/>
              <a:headEnd/>
              <a:tailEnd/>
            </a:ln>
            <a:effectLst/>
          </p:spPr>
          <p:txBody>
            <a:bodyPr wrap="square">
              <a:spAutoFit/>
            </a:bodyPr>
            <a:lstStyle/>
            <a:p>
              <a:r>
                <a:rPr lang="zh-CN" altLang="en-US" b="1" dirty="0" smtClean="0"/>
                <a:t>侵入小肠上皮，胃肠</a:t>
              </a:r>
              <a:r>
                <a:rPr lang="zh-CN" altLang="en-US" b="1" dirty="0"/>
                <a:t>症状为主</a:t>
              </a:r>
            </a:p>
          </p:txBody>
        </p:sp>
        <p:sp>
          <p:nvSpPr>
            <p:cNvPr id="11" name="AutoShape 9"/>
            <p:cNvSpPr>
              <a:spLocks noChangeArrowheads="1"/>
            </p:cNvSpPr>
            <p:nvPr/>
          </p:nvSpPr>
          <p:spPr bwMode="auto">
            <a:xfrm>
              <a:off x="2238" y="2474"/>
              <a:ext cx="1392" cy="816"/>
            </a:xfrm>
            <a:prstGeom prst="bracePair">
              <a:avLst>
                <a:gd name="adj" fmla="val 8333"/>
              </a:avLst>
            </a:prstGeom>
            <a:noFill/>
            <a:ln w="9525">
              <a:solidFill>
                <a:schemeClr val="hlink"/>
              </a:solidFill>
              <a:miter lim="800000"/>
              <a:headEnd/>
              <a:tailEnd/>
            </a:ln>
            <a:effectLst/>
          </p:spPr>
          <p:txBody>
            <a:bodyPr wrap="none" anchor="ctr"/>
            <a:lstStyle/>
            <a:p>
              <a:endParaRPr lang="zh-CN" altLang="en-US"/>
            </a:p>
          </p:txBody>
        </p:sp>
        <p:sp>
          <p:nvSpPr>
            <p:cNvPr id="12" name="AutoShape 10"/>
            <p:cNvSpPr>
              <a:spLocks/>
            </p:cNvSpPr>
            <p:nvPr/>
          </p:nvSpPr>
          <p:spPr bwMode="auto">
            <a:xfrm>
              <a:off x="1248" y="800"/>
              <a:ext cx="226" cy="2438"/>
            </a:xfrm>
            <a:prstGeom prst="leftBrace">
              <a:avLst>
                <a:gd name="adj1" fmla="val 63889"/>
                <a:gd name="adj2" fmla="val 50000"/>
              </a:avLst>
            </a:prstGeom>
            <a:noFill/>
            <a:ln w="9525">
              <a:solidFill>
                <a:schemeClr val="hlink"/>
              </a:solidFill>
              <a:miter lim="800000"/>
              <a:headEnd/>
              <a:tailEnd/>
            </a:ln>
            <a:effectLst/>
          </p:spPr>
          <p:txBody>
            <a:bodyPr wrap="none" anchor="ctr"/>
            <a:lstStyle/>
            <a:p>
              <a:endParaRPr lang="zh-CN" altLang="en-US"/>
            </a:p>
          </p:txBody>
        </p:sp>
      </p:grpSp>
      <p:sp>
        <p:nvSpPr>
          <p:cNvPr id="20" name="Text Box 8"/>
          <p:cNvSpPr txBox="1">
            <a:spLocks noChangeArrowheads="1"/>
          </p:cNvSpPr>
          <p:nvPr/>
        </p:nvSpPr>
        <p:spPr bwMode="auto">
          <a:xfrm>
            <a:off x="2915816" y="1124744"/>
            <a:ext cx="3960440" cy="2246769"/>
          </a:xfrm>
          <a:prstGeom prst="rect">
            <a:avLst/>
          </a:prstGeom>
          <a:noFill/>
          <a:ln w="9525">
            <a:noFill/>
            <a:miter lim="800000"/>
            <a:headEnd/>
            <a:tailEnd/>
          </a:ln>
          <a:effectLst/>
        </p:spPr>
        <p:txBody>
          <a:bodyPr wrap="square">
            <a:spAutoFit/>
          </a:bodyPr>
          <a:lstStyle/>
          <a:p>
            <a:r>
              <a:rPr lang="zh-CN" altLang="en-US" b="1" dirty="0"/>
              <a:t>脊髓灰质炎（</a:t>
            </a:r>
            <a:r>
              <a:rPr lang="en-US" altLang="zh-CN" b="1" dirty="0"/>
              <a:t>1-3</a:t>
            </a:r>
            <a:r>
              <a:rPr lang="zh-CN" altLang="en-US" b="1" dirty="0"/>
              <a:t>型）</a:t>
            </a:r>
          </a:p>
          <a:p>
            <a:endParaRPr lang="zh-CN" altLang="en-US" b="1" dirty="0"/>
          </a:p>
          <a:p>
            <a:r>
              <a:rPr lang="zh-CN" altLang="en-US" b="1" dirty="0"/>
              <a:t>柯萨奇病毒</a:t>
            </a:r>
          </a:p>
          <a:p>
            <a:endParaRPr lang="zh-CN" altLang="en-US" b="1" dirty="0"/>
          </a:p>
          <a:p>
            <a:r>
              <a:rPr lang="zh-CN" altLang="en-US" b="1" dirty="0"/>
              <a:t>埃可病毒（</a:t>
            </a:r>
            <a:r>
              <a:rPr lang="en-US" altLang="zh-CN" b="1" dirty="0"/>
              <a:t>1-34</a:t>
            </a:r>
            <a:r>
              <a:rPr lang="zh-CN" altLang="en-US" b="1" dirty="0"/>
              <a:t>型</a:t>
            </a:r>
            <a:r>
              <a:rPr lang="zh-CN" altLang="en-US" b="1" dirty="0" smtClean="0"/>
              <a:t>）</a:t>
            </a:r>
            <a:endParaRPr lang="en-US" altLang="zh-CN" b="1" dirty="0" smtClean="0"/>
          </a:p>
          <a:p>
            <a:endParaRPr lang="zh-CN" altLang="en-US" b="1" dirty="0"/>
          </a:p>
          <a:p>
            <a:r>
              <a:rPr lang="zh-CN" altLang="en-US" b="1" dirty="0"/>
              <a:t>新型肠道病毒</a:t>
            </a:r>
            <a:r>
              <a:rPr lang="en-US" altLang="zh-CN" b="1" dirty="0"/>
              <a:t>68</a:t>
            </a:r>
            <a:r>
              <a:rPr lang="zh-CN" altLang="en-US" b="1" dirty="0"/>
              <a:t>、</a:t>
            </a:r>
            <a:r>
              <a:rPr lang="en-US" altLang="zh-CN" b="1" dirty="0"/>
              <a:t>69</a:t>
            </a:r>
            <a:r>
              <a:rPr lang="zh-CN" altLang="en-US" b="1" dirty="0"/>
              <a:t>、</a:t>
            </a:r>
            <a:r>
              <a:rPr lang="en-US" altLang="zh-CN" b="1" dirty="0"/>
              <a:t>70</a:t>
            </a:r>
            <a:r>
              <a:rPr lang="zh-CN" altLang="en-US" b="1" dirty="0"/>
              <a:t>、</a:t>
            </a:r>
            <a:r>
              <a:rPr lang="en-US" altLang="zh-CN" b="1" dirty="0"/>
              <a:t>71</a:t>
            </a:r>
            <a:r>
              <a:rPr lang="zh-CN" altLang="en-US" b="1" dirty="0" smtClean="0"/>
              <a:t>型</a:t>
            </a:r>
            <a:endParaRPr lang="zh-CN" altLang="en-US" b="1" dirty="0"/>
          </a:p>
        </p:txBody>
      </p:sp>
      <p:sp>
        <p:nvSpPr>
          <p:cNvPr id="21" name="Text Box 6"/>
          <p:cNvSpPr txBox="1">
            <a:spLocks noChangeArrowheads="1"/>
          </p:cNvSpPr>
          <p:nvPr/>
        </p:nvSpPr>
        <p:spPr bwMode="auto">
          <a:xfrm>
            <a:off x="1835696" y="1772816"/>
            <a:ext cx="792088" cy="707886"/>
          </a:xfrm>
          <a:prstGeom prst="rect">
            <a:avLst/>
          </a:prstGeom>
          <a:noFill/>
          <a:ln w="9525">
            <a:noFill/>
            <a:miter lim="800000"/>
            <a:headEnd/>
            <a:tailEnd/>
          </a:ln>
          <a:effectLst/>
        </p:spPr>
        <p:txBody>
          <a:bodyPr wrap="square">
            <a:spAutoFit/>
          </a:bodyPr>
          <a:lstStyle/>
          <a:p>
            <a:r>
              <a:rPr lang="zh-CN" altLang="en-US" b="1" dirty="0" smtClean="0"/>
              <a:t>肠道病毒</a:t>
            </a:r>
            <a:endParaRPr lang="zh-CN" altLang="en-US" b="1" dirty="0"/>
          </a:p>
        </p:txBody>
      </p:sp>
      <p:sp>
        <p:nvSpPr>
          <p:cNvPr id="22" name="AutoShape 14"/>
          <p:cNvSpPr>
            <a:spLocks/>
          </p:cNvSpPr>
          <p:nvPr/>
        </p:nvSpPr>
        <p:spPr bwMode="auto">
          <a:xfrm>
            <a:off x="2627784" y="1124744"/>
            <a:ext cx="144016" cy="2160240"/>
          </a:xfrm>
          <a:prstGeom prst="leftBrace">
            <a:avLst>
              <a:gd name="adj1" fmla="val 208333"/>
              <a:gd name="adj2" fmla="val 50000"/>
            </a:avLst>
          </a:prstGeom>
          <a:noFill/>
          <a:ln w="9525">
            <a:solidFill>
              <a:schemeClr val="hlink"/>
            </a:solidFill>
            <a:miter lim="800000"/>
            <a:headEnd/>
            <a:tailEnd/>
          </a:ln>
          <a:effectLst/>
        </p:spPr>
        <p:txBody>
          <a:bodyPr wrap="none" anchor="ctr"/>
          <a:lstStyle/>
          <a:p>
            <a:endParaRPr lang="zh-CN" altLang="en-US"/>
          </a:p>
        </p:txBody>
      </p:sp>
      <p:sp>
        <p:nvSpPr>
          <p:cNvPr id="23" name="矩形 22"/>
          <p:cNvSpPr/>
          <p:nvPr/>
        </p:nvSpPr>
        <p:spPr>
          <a:xfrm>
            <a:off x="4211960" y="3212976"/>
            <a:ext cx="2425664" cy="400110"/>
          </a:xfrm>
          <a:prstGeom prst="rect">
            <a:avLst/>
          </a:prstGeom>
        </p:spPr>
        <p:txBody>
          <a:bodyPr wrap="none">
            <a:spAutoFit/>
          </a:bodyPr>
          <a:lstStyle/>
          <a:p>
            <a:r>
              <a:rPr lang="zh-CN" altLang="en-US" b="1" dirty="0" smtClean="0"/>
              <a:t>（</a:t>
            </a:r>
            <a:r>
              <a:rPr lang="en-US" altLang="zh-CN" b="1" dirty="0" smtClean="0"/>
              <a:t>72</a:t>
            </a:r>
            <a:r>
              <a:rPr lang="zh-CN" altLang="en-US" b="1" dirty="0" smtClean="0"/>
              <a:t>型</a:t>
            </a:r>
            <a:r>
              <a:rPr lang="en-US" altLang="zh-CN" b="1" dirty="0" smtClean="0"/>
              <a:t>=</a:t>
            </a:r>
            <a:r>
              <a:rPr lang="zh-CN" altLang="en-US" b="1" dirty="0" smtClean="0"/>
              <a:t>甲肝病毒）</a:t>
            </a:r>
            <a:endParaRPr lang="zh-CN" altLang="en-US" dirty="0"/>
          </a:p>
        </p:txBody>
      </p:sp>
      <p:sp>
        <p:nvSpPr>
          <p:cNvPr id="24" name="AutoShape 14"/>
          <p:cNvSpPr>
            <a:spLocks/>
          </p:cNvSpPr>
          <p:nvPr/>
        </p:nvSpPr>
        <p:spPr bwMode="auto">
          <a:xfrm flipH="1">
            <a:off x="6804248" y="1196752"/>
            <a:ext cx="216024" cy="2520280"/>
          </a:xfrm>
          <a:prstGeom prst="leftBrace">
            <a:avLst>
              <a:gd name="adj1" fmla="val 208333"/>
              <a:gd name="adj2" fmla="val 50000"/>
            </a:avLst>
          </a:prstGeom>
          <a:noFill/>
          <a:ln w="9525">
            <a:solidFill>
              <a:schemeClr val="hlink"/>
            </a:solidFill>
            <a:miter lim="800000"/>
            <a:headEnd/>
            <a:tailEnd/>
          </a:ln>
          <a:effectLst/>
        </p:spPr>
        <p:txBody>
          <a:bodyPr wrap="none" anchor="ctr"/>
          <a:lstStyle/>
          <a:p>
            <a:endParaRPr lang="zh-CN" altLang="en-US"/>
          </a:p>
        </p:txBody>
      </p:sp>
      <p:sp>
        <p:nvSpPr>
          <p:cNvPr id="25" name="Text Box 8"/>
          <p:cNvSpPr txBox="1">
            <a:spLocks noChangeArrowheads="1"/>
          </p:cNvSpPr>
          <p:nvPr/>
        </p:nvSpPr>
        <p:spPr bwMode="auto">
          <a:xfrm>
            <a:off x="7092280" y="1412776"/>
            <a:ext cx="1296144" cy="1938992"/>
          </a:xfrm>
          <a:prstGeom prst="rect">
            <a:avLst/>
          </a:prstGeom>
          <a:noFill/>
          <a:ln w="9525">
            <a:noFill/>
            <a:miter lim="800000"/>
            <a:headEnd/>
            <a:tailEnd/>
          </a:ln>
          <a:effectLst/>
        </p:spPr>
        <p:txBody>
          <a:bodyPr wrap="square">
            <a:spAutoFit/>
          </a:bodyPr>
          <a:lstStyle/>
          <a:p>
            <a:r>
              <a:rPr lang="zh-CN" altLang="en-US" b="1" dirty="0" smtClean="0"/>
              <a:t>在肠道内增殖并侵入人体，却很少引起肠道疾病</a:t>
            </a:r>
            <a:endParaRPr lang="zh-CN" alt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抵抗力</a:t>
            </a:r>
            <a:endParaRPr lang="zh-CN" altLang="en-US" dirty="0"/>
          </a:p>
        </p:txBody>
      </p:sp>
      <p:sp>
        <p:nvSpPr>
          <p:cNvPr id="3" name="内容占位符 2"/>
          <p:cNvSpPr>
            <a:spLocks noGrp="1"/>
          </p:cNvSpPr>
          <p:nvPr>
            <p:ph idx="1"/>
          </p:nvPr>
        </p:nvSpPr>
        <p:spPr>
          <a:xfrm>
            <a:off x="395536" y="980728"/>
            <a:ext cx="4896544" cy="5024661"/>
          </a:xfrm>
        </p:spPr>
        <p:txBody>
          <a:bodyPr/>
          <a:lstStyle/>
          <a:p>
            <a:r>
              <a:rPr lang="zh-CN" altLang="en-US" dirty="0" smtClean="0"/>
              <a:t>诺如病毒对各种理化因素均有较强的抵抗力，耐乙醚、酸、热。</a:t>
            </a:r>
            <a:endParaRPr lang="en-US" altLang="zh-CN" dirty="0" smtClean="0"/>
          </a:p>
          <a:p>
            <a:r>
              <a:rPr lang="zh-CN" altLang="en-US" dirty="0" smtClean="0"/>
              <a:t>诺如病毒在 </a:t>
            </a:r>
            <a:r>
              <a:rPr lang="en-US" altLang="zh-CN" dirty="0" smtClean="0"/>
              <a:t>0℃‐60℃</a:t>
            </a:r>
            <a:r>
              <a:rPr lang="zh-CN" altLang="en-US" dirty="0" smtClean="0"/>
              <a:t>的温度范围内可存活，且能耐受 </a:t>
            </a:r>
            <a:r>
              <a:rPr lang="en-US" altLang="zh-CN" dirty="0" smtClean="0"/>
              <a:t>pH2.7 </a:t>
            </a:r>
            <a:r>
              <a:rPr lang="zh-CN" altLang="en-US" dirty="0" smtClean="0"/>
              <a:t>的环境室温下 </a:t>
            </a:r>
            <a:r>
              <a:rPr lang="en-US" altLang="zh-CN" dirty="0" smtClean="0"/>
              <a:t>3 </a:t>
            </a:r>
            <a:r>
              <a:rPr lang="zh-CN" altLang="en-US" dirty="0" smtClean="0"/>
              <a:t>小时（食团进入胃中时，</a:t>
            </a:r>
            <a:r>
              <a:rPr lang="en-US" altLang="zh-CN" dirty="0" smtClean="0"/>
              <a:t>pH</a:t>
            </a:r>
            <a:r>
              <a:rPr lang="zh-CN" altLang="en-US" dirty="0" smtClean="0"/>
              <a:t>值降达</a:t>
            </a:r>
            <a:r>
              <a:rPr lang="en-US" altLang="zh-CN" dirty="0" smtClean="0"/>
              <a:t>2</a:t>
            </a:r>
            <a:r>
              <a:rPr lang="zh-CN" altLang="en-US" dirty="0" smtClean="0"/>
              <a:t>～</a:t>
            </a:r>
            <a:r>
              <a:rPr lang="en-US" altLang="zh-CN" dirty="0" smtClean="0"/>
              <a:t>3</a:t>
            </a:r>
            <a:r>
              <a:rPr lang="zh-CN" altLang="en-US" dirty="0" smtClean="0"/>
              <a:t>之间）。</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19</a:t>
            </a:fld>
            <a:endParaRPr lang="en-US" altLang="zh-CN" dirty="0"/>
          </a:p>
        </p:txBody>
      </p:sp>
      <p:pic>
        <p:nvPicPr>
          <p:cNvPr id="5" name="图片 4" descr="C:\Users\Administrator\Desktop\640.webp (5).jpg"/>
          <p:cNvPicPr/>
          <p:nvPr/>
        </p:nvPicPr>
        <p:blipFill>
          <a:blip r:embed="rId2" cstate="print"/>
          <a:srcRect/>
          <a:stretch>
            <a:fillRect/>
          </a:stretch>
        </p:blipFill>
        <p:spPr bwMode="auto">
          <a:xfrm>
            <a:off x="5292080" y="980728"/>
            <a:ext cx="3384376" cy="3240360"/>
          </a:xfrm>
          <a:prstGeom prst="rect">
            <a:avLst/>
          </a:prstGeom>
          <a:noFill/>
          <a:ln w="9525">
            <a:noFill/>
            <a:miter lim="800000"/>
            <a:headEnd/>
            <a:tailEnd/>
          </a:ln>
        </p:spPr>
      </p:pic>
      <p:sp>
        <p:nvSpPr>
          <p:cNvPr id="11" name="内容占位符 2"/>
          <p:cNvSpPr txBox="1">
            <a:spLocks/>
          </p:cNvSpPr>
          <p:nvPr/>
        </p:nvSpPr>
        <p:spPr bwMode="auto">
          <a:xfrm>
            <a:off x="467544" y="4437112"/>
            <a:ext cx="8229600" cy="12241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Clr>
                <a:schemeClr val="hlink"/>
              </a:buClr>
              <a:buFont typeface="Wingdings" pitchFamily="2" charset="2"/>
              <a:buChar char="v"/>
            </a:pPr>
            <a:r>
              <a:rPr kumimoji="0" lang="zh-CN" altLang="en-US"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普通饮用水中 </a:t>
            </a:r>
            <a:r>
              <a:rPr kumimoji="0" lang="en-US" altLang="zh-CN"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3.75‐6.25mg/L</a:t>
            </a:r>
            <a:r>
              <a:rPr kumimoji="0" lang="zh-CN" altLang="en-US"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的氯离子浓度（游离氯 </a:t>
            </a:r>
            <a:r>
              <a:rPr kumimoji="0" lang="en-US" altLang="zh-CN"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0.5‐1.0mg/L</a:t>
            </a:r>
            <a:r>
              <a:rPr kumimoji="0" lang="zh-CN" altLang="en-US"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）；但使用处理污水的 </a:t>
            </a:r>
            <a:r>
              <a:rPr kumimoji="0" lang="en-US" altLang="zh-CN"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10 mg/L </a:t>
            </a:r>
            <a:r>
              <a:rPr kumimoji="0" lang="zh-CN" altLang="en-US"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的高浓度氯离子可灭活诺如病毒。</a:t>
            </a:r>
            <a:endParaRPr kumimoji="0" lang="en-US" altLang="zh-CN"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endParaRPr>
          </a:p>
          <a:p>
            <a:pPr marL="342900" marR="0" lvl="0" indent="-342900" algn="l" defTabSz="914400" rtl="0" eaLnBrk="0" fontAlgn="base" latinLnBrk="0" hangingPunct="0">
              <a:spcBef>
                <a:spcPct val="20000"/>
              </a:spcBef>
              <a:spcAft>
                <a:spcPct val="0"/>
              </a:spcAft>
              <a:buClr>
                <a:schemeClr val="hlink"/>
              </a:buClr>
              <a:buSzTx/>
              <a:buFont typeface="Wingdings" pitchFamily="2" charset="2"/>
              <a:buChar char="v"/>
              <a:tabLst/>
              <a:defRPr/>
            </a:pPr>
            <a:r>
              <a:rPr kumimoji="0" lang="zh-CN" altLang="en-US" sz="2400" i="0" u="none" strike="noStrike" kern="0" cap="none" spc="0" normalizeH="0" baseline="0" noProof="0" dirty="0" smtClean="0">
                <a:ln>
                  <a:noFill/>
                </a:ln>
                <a:solidFill>
                  <a:schemeClr val="tx1"/>
                </a:solidFill>
                <a:effectLst/>
                <a:uLnTx/>
                <a:uFillTx/>
                <a:latin typeface="华文新魏" pitchFamily="2" charset="-122"/>
                <a:ea typeface="华文细黑"/>
                <a:cs typeface="华文细黑"/>
              </a:rPr>
              <a:t>酒精和免冲洗洗手液没有灭活效果。 </a:t>
            </a:r>
            <a:endParaRPr kumimoji="0" lang="zh-CN" altLang="en-US" sz="2400" i="0" u="none" strike="noStrike" kern="0" cap="none" spc="0" normalizeH="0" baseline="0" noProof="0" dirty="0">
              <a:ln>
                <a:noFill/>
              </a:ln>
              <a:solidFill>
                <a:schemeClr val="tx1"/>
              </a:solidFill>
              <a:effectLst/>
              <a:uLnTx/>
              <a:uFillTx/>
              <a:latin typeface="华文新魏" pitchFamily="2" charset="-122"/>
              <a:ea typeface="华文细黑"/>
              <a:cs typeface="华文细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几个概念</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a:t>
            </a:fld>
            <a:endParaRPr lang="en-US" altLang="zh-CN" dirty="0"/>
          </a:p>
        </p:txBody>
      </p:sp>
      <p:sp>
        <p:nvSpPr>
          <p:cNvPr id="5" name="TextBox 4"/>
          <p:cNvSpPr txBox="1"/>
          <p:nvPr/>
        </p:nvSpPr>
        <p:spPr>
          <a:xfrm>
            <a:off x="755576" y="1052736"/>
            <a:ext cx="7488832" cy="830997"/>
          </a:xfrm>
          <a:prstGeom prst="rect">
            <a:avLst/>
          </a:prstGeom>
          <a:noFill/>
        </p:spPr>
        <p:txBody>
          <a:bodyPr wrap="square" rtlCol="0">
            <a:spAutoFit/>
          </a:bodyPr>
          <a:lstStyle/>
          <a:p>
            <a:r>
              <a:rPr lang="zh-CN" altLang="en-US" sz="2400" b="1" dirty="0" smtClean="0">
                <a:latin typeface="华文细黑"/>
              </a:rPr>
              <a:t>■传染病：是由病原微生物和寄生虫感染</a:t>
            </a:r>
            <a:r>
              <a:rPr lang="zh-CN" altLang="en-US" sz="2400" b="1" dirty="0" smtClean="0">
                <a:solidFill>
                  <a:srgbClr val="FF0000"/>
                </a:solidFill>
                <a:latin typeface="华文细黑"/>
              </a:rPr>
              <a:t>人体</a:t>
            </a:r>
            <a:r>
              <a:rPr lang="zh-CN" altLang="en-US" sz="2400" b="1" dirty="0" smtClean="0">
                <a:latin typeface="华文细黑"/>
              </a:rPr>
              <a:t>后产生的有</a:t>
            </a:r>
            <a:r>
              <a:rPr lang="zh-CN" altLang="en-US" sz="2400" b="1" dirty="0" smtClean="0">
                <a:solidFill>
                  <a:srgbClr val="FF0000"/>
                </a:solidFill>
                <a:latin typeface="华文细黑"/>
              </a:rPr>
              <a:t>传染性</a:t>
            </a:r>
            <a:r>
              <a:rPr lang="zh-CN" altLang="en-US" sz="2400" b="1" dirty="0" smtClean="0">
                <a:latin typeface="华文细黑"/>
              </a:rPr>
              <a:t>的疾病。</a:t>
            </a:r>
            <a:endParaRPr lang="zh-CN" altLang="en-US" sz="2400" b="1" dirty="0">
              <a:latin typeface="华文细黑"/>
            </a:endParaRPr>
          </a:p>
        </p:txBody>
      </p:sp>
      <p:sp>
        <p:nvSpPr>
          <p:cNvPr id="7" name="TextBox 6"/>
          <p:cNvSpPr txBox="1"/>
          <p:nvPr/>
        </p:nvSpPr>
        <p:spPr>
          <a:xfrm>
            <a:off x="755576" y="2636912"/>
            <a:ext cx="7272808" cy="1200329"/>
          </a:xfrm>
          <a:prstGeom prst="rect">
            <a:avLst/>
          </a:prstGeom>
          <a:noFill/>
        </p:spPr>
        <p:txBody>
          <a:bodyPr wrap="square" rtlCol="0">
            <a:spAutoFit/>
          </a:bodyPr>
          <a:lstStyle/>
          <a:p>
            <a:r>
              <a:rPr lang="zh-CN" altLang="en-US" sz="2400" b="1" dirty="0" smtClean="0">
                <a:latin typeface="华文细黑"/>
              </a:rPr>
              <a:t>■传染病必需的基本条件（三环节）：传染源、传播途径、易感人群。</a:t>
            </a:r>
            <a:endParaRPr lang="en-US" altLang="zh-CN" sz="2400" b="1" dirty="0" smtClean="0">
              <a:latin typeface="华文细黑"/>
            </a:endParaRPr>
          </a:p>
          <a:p>
            <a:r>
              <a:rPr lang="zh-CN" altLang="en-US" sz="2400" b="1" dirty="0" smtClean="0">
                <a:latin typeface="华文细黑"/>
              </a:rPr>
              <a:t>两个影响因素：社会因素和自然因素。</a:t>
            </a:r>
            <a:endParaRPr lang="zh-CN" altLang="en-US" sz="2400" b="1" dirty="0">
              <a:latin typeface="华文细黑"/>
            </a:endParaRPr>
          </a:p>
        </p:txBody>
      </p:sp>
      <p:sp>
        <p:nvSpPr>
          <p:cNvPr id="10" name="TextBox 9"/>
          <p:cNvSpPr txBox="1"/>
          <p:nvPr/>
        </p:nvSpPr>
        <p:spPr>
          <a:xfrm>
            <a:off x="755576" y="4221088"/>
            <a:ext cx="7344816" cy="830997"/>
          </a:xfrm>
          <a:prstGeom prst="rect">
            <a:avLst/>
          </a:prstGeom>
          <a:noFill/>
        </p:spPr>
        <p:txBody>
          <a:bodyPr wrap="square" rtlCol="0">
            <a:spAutoFit/>
          </a:bodyPr>
          <a:lstStyle/>
          <a:p>
            <a:r>
              <a:rPr lang="zh-CN" altLang="en-US" sz="2400" b="1" dirty="0" smtClean="0">
                <a:latin typeface="华文细黑"/>
              </a:rPr>
              <a:t>■传染病的四个基本特征：有病原体、有传染性、有流行病学特征、有感染后免疫。</a:t>
            </a:r>
            <a:endParaRPr lang="zh-CN" altLang="en-US" sz="2400" b="1" dirty="0">
              <a:latin typeface="华文细黑"/>
            </a:endParaRPr>
          </a:p>
        </p:txBody>
      </p:sp>
      <p:sp>
        <p:nvSpPr>
          <p:cNvPr id="11" name="TextBox 10"/>
          <p:cNvSpPr txBox="1"/>
          <p:nvPr/>
        </p:nvSpPr>
        <p:spPr>
          <a:xfrm>
            <a:off x="899592" y="1988840"/>
            <a:ext cx="7128792" cy="400110"/>
          </a:xfrm>
          <a:prstGeom prst="rect">
            <a:avLst/>
          </a:prstGeom>
          <a:noFill/>
        </p:spPr>
        <p:txBody>
          <a:bodyPr wrap="square" rtlCol="0">
            <a:spAutoFit/>
          </a:bodyPr>
          <a:lstStyle/>
          <a:p>
            <a:r>
              <a:rPr lang="zh-CN" altLang="en-US" dirty="0" smtClean="0"/>
              <a:t>共生状态</a:t>
            </a:r>
            <a:r>
              <a:rPr lang="en-US" altLang="zh-CN" dirty="0" smtClean="0"/>
              <a:t>to</a:t>
            </a:r>
            <a:r>
              <a:rPr lang="zh-CN" altLang="en-US" dirty="0" smtClean="0"/>
              <a:t>机会性感染？    胃肠型食物中毒？</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环境存活力</a:t>
            </a:r>
            <a:endParaRPr lang="zh-CN" altLang="en-US" dirty="0"/>
          </a:p>
        </p:txBody>
      </p:sp>
      <p:sp>
        <p:nvSpPr>
          <p:cNvPr id="3" name="内容占位符 2"/>
          <p:cNvSpPr>
            <a:spLocks noGrp="1"/>
          </p:cNvSpPr>
          <p:nvPr>
            <p:ph idx="1"/>
          </p:nvPr>
        </p:nvSpPr>
        <p:spPr/>
        <p:txBody>
          <a:bodyPr/>
          <a:lstStyle/>
          <a:p>
            <a:pPr>
              <a:lnSpc>
                <a:spcPct val="200000"/>
              </a:lnSpc>
              <a:spcBef>
                <a:spcPts val="0"/>
              </a:spcBef>
            </a:pPr>
            <a:r>
              <a:rPr lang="en-US" altLang="zh-CN" dirty="0" smtClean="0">
                <a:latin typeface="Arial Unicode MS" pitchFamily="34" charset="-122"/>
                <a:ea typeface="黑体" pitchFamily="49" charset="-122"/>
              </a:rPr>
              <a:t>Doultree </a:t>
            </a:r>
            <a:r>
              <a:rPr lang="en-US" altLang="zh-CN" i="1" dirty="0" smtClean="0">
                <a:latin typeface="Arial Unicode MS" pitchFamily="34" charset="-122"/>
                <a:ea typeface="黑体" pitchFamily="49" charset="-122"/>
              </a:rPr>
              <a:t>et al. </a:t>
            </a:r>
            <a:r>
              <a:rPr lang="zh-CN" altLang="en-US" dirty="0" smtClean="0">
                <a:latin typeface="Arial Unicode MS" pitchFamily="34" charset="-122"/>
                <a:ea typeface="黑体" pitchFamily="49" charset="-122"/>
              </a:rPr>
              <a:t>报道：</a:t>
            </a:r>
            <a:r>
              <a:rPr lang="en-US" altLang="zh-CN" dirty="0" smtClean="0">
                <a:latin typeface="Arial Unicode MS" pitchFamily="34" charset="-122"/>
                <a:ea typeface="黑体" pitchFamily="49" charset="-122"/>
              </a:rPr>
              <a:t>4 </a:t>
            </a:r>
            <a:r>
              <a:rPr lang="en-US" altLang="zh-CN" baseline="30000" dirty="0" err="1" smtClean="0">
                <a:latin typeface="Arial Unicode MS" pitchFamily="34" charset="-122"/>
                <a:ea typeface="黑体" pitchFamily="49" charset="-122"/>
              </a:rPr>
              <a:t>o</a:t>
            </a:r>
            <a:r>
              <a:rPr lang="en-US" altLang="zh-CN" dirty="0" err="1" smtClean="0">
                <a:latin typeface="Arial Unicode MS" pitchFamily="34" charset="-122"/>
                <a:ea typeface="黑体" pitchFamily="49" charset="-122"/>
              </a:rPr>
              <a:t>C</a:t>
            </a:r>
            <a:r>
              <a:rPr lang="en-US" altLang="zh-CN" dirty="0" smtClean="0">
                <a:latin typeface="Arial Unicode MS" pitchFamily="34" charset="-122"/>
                <a:ea typeface="黑体" pitchFamily="49" charset="-122"/>
              </a:rPr>
              <a:t> </a:t>
            </a:r>
            <a:r>
              <a:rPr lang="zh-CN" altLang="en-US" dirty="0" smtClean="0">
                <a:latin typeface="Arial Unicode MS" pitchFamily="34" charset="-122"/>
                <a:ea typeface="黑体" pitchFamily="49" charset="-122"/>
              </a:rPr>
              <a:t>，病毒</a:t>
            </a:r>
            <a:r>
              <a:rPr lang="en-US" altLang="zh-CN" dirty="0" smtClean="0">
                <a:latin typeface="Arial Unicode MS" pitchFamily="34" charset="-122"/>
                <a:ea typeface="黑体" pitchFamily="49" charset="-122"/>
              </a:rPr>
              <a:t>60</a:t>
            </a:r>
            <a:r>
              <a:rPr lang="zh-CN" altLang="en-US" dirty="0" smtClean="0">
                <a:latin typeface="Arial Unicode MS" pitchFamily="34" charset="-122"/>
                <a:ea typeface="黑体" pitchFamily="49" charset="-122"/>
              </a:rPr>
              <a:t>天后仍然有感染力，而且毒力无明显下降；在室温条件下，毒力能保持</a:t>
            </a:r>
            <a:r>
              <a:rPr lang="en-US" altLang="zh-CN" dirty="0" smtClean="0">
                <a:latin typeface="Arial Unicode MS" pitchFamily="34" charset="-122"/>
                <a:ea typeface="黑体" pitchFamily="49" charset="-122"/>
              </a:rPr>
              <a:t>21</a:t>
            </a:r>
            <a:r>
              <a:rPr lang="zh-CN" altLang="en-US" dirty="0" smtClean="0">
                <a:latin typeface="Arial Unicode MS" pitchFamily="34" charset="-122"/>
                <a:ea typeface="黑体" pitchFamily="49" charset="-122"/>
              </a:rPr>
              <a:t>天；</a:t>
            </a:r>
            <a:r>
              <a:rPr lang="en-US" altLang="zh-CN" dirty="0" smtClean="0">
                <a:latin typeface="Arial Unicode MS" pitchFamily="34" charset="-122"/>
                <a:ea typeface="黑体" pitchFamily="49" charset="-122"/>
              </a:rPr>
              <a:t> </a:t>
            </a:r>
          </a:p>
          <a:p>
            <a:pPr>
              <a:lnSpc>
                <a:spcPct val="200000"/>
              </a:lnSpc>
              <a:spcBef>
                <a:spcPts val="0"/>
              </a:spcBef>
            </a:pPr>
            <a:r>
              <a:rPr lang="en-US" altLang="zh-CN" dirty="0" err="1" smtClean="0">
                <a:latin typeface="Arial Unicode MS" pitchFamily="34" charset="-122"/>
                <a:ea typeface="黑体" pitchFamily="49" charset="-122"/>
              </a:rPr>
              <a:t>Lamhoujeb</a:t>
            </a:r>
            <a:r>
              <a:rPr lang="en-US" altLang="zh-CN" dirty="0" smtClean="0">
                <a:latin typeface="Arial Unicode MS" pitchFamily="34" charset="-122"/>
                <a:ea typeface="黑体" pitchFamily="49" charset="-122"/>
              </a:rPr>
              <a:t> </a:t>
            </a:r>
            <a:r>
              <a:rPr lang="en-US" altLang="zh-CN" i="1" dirty="0" smtClean="0">
                <a:latin typeface="Arial Unicode MS" pitchFamily="34" charset="-122"/>
                <a:ea typeface="黑体" pitchFamily="49" charset="-122"/>
              </a:rPr>
              <a:t>et al. </a:t>
            </a:r>
            <a:r>
              <a:rPr lang="zh-CN" altLang="en-US" dirty="0" smtClean="0">
                <a:latin typeface="Arial Unicode MS" pitchFamily="34" charset="-122"/>
                <a:ea typeface="黑体" pitchFamily="49" charset="-122"/>
              </a:rPr>
              <a:t>报道：人诺如病毒在不同的物体表面，</a:t>
            </a:r>
            <a:r>
              <a:rPr lang="en-US" altLang="zh-CN" dirty="0" smtClean="0">
                <a:latin typeface="Arial Unicode MS" pitchFamily="34" charset="-122"/>
                <a:ea typeface="黑体" pitchFamily="49" charset="-122"/>
              </a:rPr>
              <a:t>20 </a:t>
            </a:r>
            <a:r>
              <a:rPr lang="en-US" altLang="zh-CN" baseline="30000" dirty="0" err="1" smtClean="0">
                <a:latin typeface="Arial Unicode MS" pitchFamily="34" charset="-122"/>
                <a:ea typeface="黑体" pitchFamily="49" charset="-122"/>
              </a:rPr>
              <a:t>o</a:t>
            </a:r>
            <a:r>
              <a:rPr lang="en-US" altLang="zh-CN" dirty="0" err="1" smtClean="0">
                <a:latin typeface="Arial Unicode MS" pitchFamily="34" charset="-122"/>
                <a:ea typeface="黑体" pitchFamily="49" charset="-122"/>
              </a:rPr>
              <a:t>C</a:t>
            </a:r>
            <a:r>
              <a:rPr lang="zh-CN" altLang="en-US" dirty="0" smtClean="0">
                <a:latin typeface="Arial Unicode MS" pitchFamily="34" charset="-122"/>
                <a:ea typeface="黑体" pitchFamily="49" charset="-122"/>
              </a:rPr>
              <a:t>条件下，</a:t>
            </a:r>
            <a:r>
              <a:rPr lang="en-US" altLang="zh-CN" dirty="0" smtClean="0">
                <a:latin typeface="Arial Unicode MS" pitchFamily="34" charset="-122"/>
                <a:ea typeface="黑体" pitchFamily="49" charset="-122"/>
              </a:rPr>
              <a:t>28</a:t>
            </a:r>
            <a:r>
              <a:rPr lang="zh-CN" altLang="en-US" dirty="0" smtClean="0">
                <a:latin typeface="Arial Unicode MS" pitchFamily="34" charset="-122"/>
                <a:ea typeface="黑体" pitchFamily="49" charset="-122"/>
              </a:rPr>
              <a:t>天后仍具有感染力。</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20</a:t>
            </a:fld>
            <a:endParaRPr lang="en-US" altLang="zh-C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易感性与排毒特点</a:t>
            </a:r>
            <a:endParaRPr lang="zh-CN" altLang="en-US" dirty="0"/>
          </a:p>
        </p:txBody>
      </p:sp>
      <p:sp>
        <p:nvSpPr>
          <p:cNvPr id="3" name="内容占位符 2"/>
          <p:cNvSpPr>
            <a:spLocks noGrp="1"/>
          </p:cNvSpPr>
          <p:nvPr>
            <p:ph idx="1"/>
          </p:nvPr>
        </p:nvSpPr>
        <p:spPr/>
        <p:txBody>
          <a:bodyPr/>
          <a:lstStyle/>
          <a:p>
            <a:pPr eaLnBrk="1" hangingPunct="1">
              <a:lnSpc>
                <a:spcPct val="130000"/>
              </a:lnSpc>
              <a:buClr>
                <a:srgbClr val="FF0000"/>
              </a:buClr>
              <a:buFont typeface="Wingdings" pitchFamily="2" charset="2"/>
              <a:buChar char="p"/>
            </a:pPr>
            <a:r>
              <a:rPr lang="zh-CN" altLang="zh-CN" b="1" dirty="0" smtClean="0"/>
              <a:t>免疫保护力</a:t>
            </a:r>
            <a:endParaRPr lang="en-US" altLang="zh-CN" b="1" dirty="0" smtClean="0"/>
          </a:p>
          <a:p>
            <a:pPr lvl="1" eaLnBrk="1" hangingPunct="1">
              <a:lnSpc>
                <a:spcPct val="130000"/>
              </a:lnSpc>
              <a:buClr>
                <a:srgbClr val="0070C0"/>
              </a:buClr>
              <a:buFont typeface="Wingdings" pitchFamily="2" charset="2"/>
              <a:buChar char="l"/>
            </a:pPr>
            <a:r>
              <a:rPr lang="zh-CN" altLang="zh-CN" b="1" dirty="0" smtClean="0"/>
              <a:t>可持续</a:t>
            </a:r>
            <a:r>
              <a:rPr lang="en-US" altLang="zh-CN" b="1" dirty="0" smtClean="0"/>
              <a:t>6-24</a:t>
            </a:r>
            <a:r>
              <a:rPr lang="zh-CN" altLang="zh-CN" b="1" dirty="0" smtClean="0"/>
              <a:t>个月</a:t>
            </a:r>
            <a:r>
              <a:rPr lang="zh-CN" altLang="en-US" b="1" dirty="0" smtClean="0"/>
              <a:t>；</a:t>
            </a:r>
            <a:endParaRPr lang="en-US" altLang="zh-CN" b="1" dirty="0" smtClean="0"/>
          </a:p>
          <a:p>
            <a:pPr eaLnBrk="1" hangingPunct="1">
              <a:lnSpc>
                <a:spcPct val="130000"/>
              </a:lnSpc>
              <a:buClr>
                <a:srgbClr val="FF0000"/>
              </a:buClr>
              <a:buFont typeface="Wingdings" pitchFamily="2" charset="2"/>
              <a:buChar char="p"/>
            </a:pPr>
            <a:r>
              <a:rPr lang="zh-CN" altLang="en-US" b="1" dirty="0" smtClean="0"/>
              <a:t>重复感染</a:t>
            </a:r>
            <a:endParaRPr lang="en-US" altLang="zh-CN" b="1" dirty="0" smtClean="0"/>
          </a:p>
          <a:p>
            <a:pPr lvl="1" eaLnBrk="1" hangingPunct="1">
              <a:lnSpc>
                <a:spcPct val="130000"/>
              </a:lnSpc>
              <a:buClr>
                <a:srgbClr val="0070C0"/>
              </a:buClr>
              <a:buFont typeface="Wingdings" pitchFamily="2" charset="2"/>
              <a:buChar char="l"/>
            </a:pPr>
            <a:r>
              <a:rPr lang="zh-CN" altLang="zh-CN" b="1" dirty="0" smtClean="0"/>
              <a:t>即使先前感染过诺如病毒，同一个体仍可重复感染同一毒株或不同毒株的诺如病毒</a:t>
            </a:r>
            <a:r>
              <a:rPr lang="zh-CN" altLang="en-US" b="1" dirty="0" smtClean="0"/>
              <a:t>；</a:t>
            </a:r>
            <a:endParaRPr lang="zh-CN" altLang="zh-CN" b="1" dirty="0" smtClean="0"/>
          </a:p>
          <a:p>
            <a:pPr eaLnBrk="1" hangingPunct="1">
              <a:lnSpc>
                <a:spcPct val="150000"/>
              </a:lnSpc>
              <a:buClr>
                <a:srgbClr val="FF0000"/>
              </a:buClr>
              <a:buFont typeface="Wingdings" pitchFamily="2" charset="2"/>
              <a:buChar char="p"/>
            </a:pPr>
            <a:r>
              <a:rPr lang="zh-CN" altLang="en-US" b="1" dirty="0" smtClean="0"/>
              <a:t>排毒途径：</a:t>
            </a:r>
            <a:r>
              <a:rPr lang="zh-CN" altLang="zh-CN" b="1" dirty="0" smtClean="0"/>
              <a:t>粪</a:t>
            </a:r>
            <a:r>
              <a:rPr lang="zh-CN" altLang="en-US" b="1" dirty="0" smtClean="0"/>
              <a:t>便、呕吐物</a:t>
            </a:r>
            <a:endParaRPr lang="en-US" altLang="zh-CN" b="1" dirty="0" smtClean="0"/>
          </a:p>
          <a:p>
            <a:pPr lvl="1" eaLnBrk="1" hangingPunct="1">
              <a:lnSpc>
                <a:spcPct val="150000"/>
              </a:lnSpc>
              <a:buClr>
                <a:srgbClr val="0070C0"/>
              </a:buClr>
              <a:buFont typeface="Wingdings" pitchFamily="2" charset="2"/>
              <a:buChar char="l"/>
            </a:pPr>
            <a:r>
              <a:rPr lang="zh-CN" altLang="zh-CN" b="1" dirty="0" smtClean="0"/>
              <a:t>病人在潜伏期即可排出诺如病毒</a:t>
            </a:r>
            <a:r>
              <a:rPr lang="zh-CN" altLang="en-US" b="1" dirty="0" smtClean="0"/>
              <a:t>；</a:t>
            </a:r>
            <a:endParaRPr lang="en-US" altLang="zh-CN" b="1" dirty="0" smtClean="0"/>
          </a:p>
          <a:p>
            <a:pPr lvl="1" eaLnBrk="1" hangingPunct="1">
              <a:lnSpc>
                <a:spcPct val="150000"/>
              </a:lnSpc>
              <a:buClr>
                <a:srgbClr val="0070C0"/>
              </a:buClr>
              <a:buFont typeface="Wingdings" pitchFamily="2" charset="2"/>
              <a:buChar char="l"/>
            </a:pPr>
            <a:r>
              <a:rPr lang="zh-CN" altLang="zh-CN" b="1" dirty="0" smtClean="0"/>
              <a:t>高峰在发病后</a:t>
            </a:r>
            <a:r>
              <a:rPr lang="en-US" altLang="zh-CN" b="1" dirty="0" smtClean="0"/>
              <a:t>2-5</a:t>
            </a:r>
            <a:r>
              <a:rPr lang="zh-CN" altLang="zh-CN" b="1" dirty="0" smtClean="0"/>
              <a:t>天，持续约</a:t>
            </a:r>
            <a:r>
              <a:rPr lang="en-US" altLang="zh-CN" b="1" dirty="0" smtClean="0"/>
              <a:t>2-3</a:t>
            </a:r>
            <a:r>
              <a:rPr lang="zh-CN" altLang="zh-CN" b="1" dirty="0" smtClean="0"/>
              <a:t>周</a:t>
            </a:r>
            <a:r>
              <a:rPr lang="zh-CN" altLang="en-US" b="1" dirty="0" smtClean="0"/>
              <a:t>；</a:t>
            </a:r>
            <a:endParaRPr lang="en-US" altLang="zh-CN" b="1" dirty="0" smtClean="0"/>
          </a:p>
          <a:p>
            <a:pPr lvl="1" eaLnBrk="1" hangingPunct="1">
              <a:lnSpc>
                <a:spcPct val="150000"/>
              </a:lnSpc>
              <a:buClr>
                <a:srgbClr val="0070C0"/>
              </a:buClr>
              <a:buFont typeface="Wingdings" pitchFamily="2" charset="2"/>
              <a:buChar char="l"/>
            </a:pPr>
            <a:r>
              <a:rPr lang="zh-CN" altLang="zh-CN" b="1" dirty="0" smtClean="0"/>
              <a:t>最长排毒期有报道超过</a:t>
            </a:r>
            <a:r>
              <a:rPr lang="en-US" altLang="zh-CN" b="1" dirty="0" smtClean="0"/>
              <a:t>56</a:t>
            </a:r>
            <a:r>
              <a:rPr lang="zh-CN" altLang="zh-CN" b="1" dirty="0" smtClean="0"/>
              <a:t>天，在免疫抑制病人中更长</a:t>
            </a:r>
            <a:r>
              <a:rPr lang="zh-CN" altLang="en-US" b="1" dirty="0" smtClean="0"/>
              <a:t>。</a:t>
            </a:r>
            <a:endParaRPr lang="en-US" altLang="zh-CN" b="1"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21</a:t>
            </a:fld>
            <a:endParaRPr lang="en-US" altLang="zh-C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感染力与致病机制</a:t>
            </a:r>
            <a:endParaRPr lang="zh-CN" altLang="en-US" dirty="0"/>
          </a:p>
        </p:txBody>
      </p:sp>
      <p:sp>
        <p:nvSpPr>
          <p:cNvPr id="3" name="内容占位符 2"/>
          <p:cNvSpPr>
            <a:spLocks noGrp="1"/>
          </p:cNvSpPr>
          <p:nvPr>
            <p:ph idx="1"/>
          </p:nvPr>
        </p:nvSpPr>
        <p:spPr>
          <a:xfrm>
            <a:off x="468313" y="980729"/>
            <a:ext cx="7200031" cy="5112568"/>
          </a:xfrm>
        </p:spPr>
        <p:txBody>
          <a:bodyPr/>
          <a:lstStyle/>
          <a:p>
            <a:r>
              <a:rPr lang="zh-CN" altLang="zh-CN" dirty="0" smtClean="0"/>
              <a:t>诺如病毒有很强的感染性，</a:t>
            </a:r>
            <a:r>
              <a:rPr lang="en-US" altLang="zh-CN" dirty="0" smtClean="0">
                <a:solidFill>
                  <a:srgbClr val="FF0000"/>
                </a:solidFill>
              </a:rPr>
              <a:t>18-2800</a:t>
            </a:r>
            <a:r>
              <a:rPr lang="zh-CN" altLang="zh-CN" dirty="0" smtClean="0">
                <a:solidFill>
                  <a:srgbClr val="FF0000"/>
                </a:solidFill>
              </a:rPr>
              <a:t>个</a:t>
            </a:r>
            <a:r>
              <a:rPr lang="zh-CN" altLang="zh-CN" dirty="0" smtClean="0"/>
              <a:t>病毒颗粒就能</a:t>
            </a:r>
            <a:r>
              <a:rPr lang="zh-CN" altLang="en-US" dirty="0" smtClean="0"/>
              <a:t>感染</a:t>
            </a:r>
            <a:r>
              <a:rPr lang="zh-CN" altLang="zh-CN" dirty="0" smtClean="0"/>
              <a:t>（霍乱的感染剂量是</a:t>
            </a:r>
            <a:r>
              <a:rPr lang="en-US" altLang="zh-CN" dirty="0" smtClean="0">
                <a:solidFill>
                  <a:srgbClr val="FF0000"/>
                </a:solidFill>
              </a:rPr>
              <a:t>100</a:t>
            </a:r>
            <a:r>
              <a:rPr lang="zh-CN" altLang="zh-CN" dirty="0" smtClean="0">
                <a:solidFill>
                  <a:srgbClr val="FF0000"/>
                </a:solidFill>
              </a:rPr>
              <a:t>万</a:t>
            </a:r>
            <a:r>
              <a:rPr lang="zh-CN" altLang="zh-CN" dirty="0" smtClean="0"/>
              <a:t>个</a:t>
            </a:r>
            <a:r>
              <a:rPr lang="zh-CN" altLang="en-US" dirty="0" smtClean="0"/>
              <a:t>）。</a:t>
            </a:r>
            <a:endParaRPr lang="en-US" altLang="zh-CN" dirty="0" smtClean="0"/>
          </a:p>
          <a:p>
            <a:r>
              <a:rPr lang="zh-CN" altLang="zh-CN" dirty="0" smtClean="0"/>
              <a:t>诺如病毒感染</a:t>
            </a:r>
            <a:r>
              <a:rPr lang="zh-CN" altLang="en-US" dirty="0" smtClean="0"/>
              <a:t>者一次</a:t>
            </a:r>
            <a:r>
              <a:rPr lang="zh-CN" altLang="zh-CN" dirty="0" smtClean="0"/>
              <a:t>呕吐或排泄释放出</a:t>
            </a:r>
            <a:r>
              <a:rPr lang="zh-CN" altLang="en-US" dirty="0" smtClean="0"/>
              <a:t>的</a:t>
            </a:r>
            <a:r>
              <a:rPr lang="zh-CN" altLang="zh-CN" dirty="0" smtClean="0"/>
              <a:t>病毒颗粒</a:t>
            </a:r>
            <a:r>
              <a:rPr lang="zh-CN" altLang="zh-CN" dirty="0" smtClean="0">
                <a:solidFill>
                  <a:srgbClr val="FF0000"/>
                </a:solidFill>
              </a:rPr>
              <a:t>数以亿计</a:t>
            </a:r>
            <a:r>
              <a:rPr lang="zh-CN" altLang="zh-CN" dirty="0" smtClean="0"/>
              <a:t>。</a:t>
            </a:r>
            <a:endParaRPr lang="en-US" altLang="zh-CN" dirty="0" smtClean="0"/>
          </a:p>
          <a:p>
            <a:endParaRPr lang="zh-CN" altLang="en-US" dirty="0" smtClean="0"/>
          </a:p>
          <a:p>
            <a:pPr>
              <a:buFontTx/>
              <a:buBlip>
                <a:blip r:embed="rId2"/>
              </a:buBlip>
            </a:pPr>
            <a:r>
              <a:rPr lang="zh-CN" altLang="zh-CN" dirty="0" smtClean="0">
                <a:solidFill>
                  <a:srgbClr val="800000"/>
                </a:solidFill>
                <a:latin typeface="楷体_GB2312" pitchFamily="1" charset="-122"/>
                <a:ea typeface="楷体_GB2312" pitchFamily="1" charset="-122"/>
              </a:rPr>
              <a:t>渗透性腹</a:t>
            </a:r>
            <a:r>
              <a:rPr lang="zh-CN" altLang="zh-CN" dirty="0" smtClean="0">
                <a:solidFill>
                  <a:srgbClr val="000099"/>
                </a:solidFill>
                <a:latin typeface="楷体_GB2312" pitchFamily="1" charset="-122"/>
                <a:ea typeface="楷体_GB2312" pitchFamily="1" charset="-122"/>
              </a:rPr>
              <a:t>  肠腔内存在大量不能吸收的具有渗  </a:t>
            </a:r>
          </a:p>
          <a:p>
            <a:pPr>
              <a:buFontTx/>
              <a:buNone/>
            </a:pPr>
            <a:r>
              <a:rPr lang="zh-CN" altLang="zh-CN" dirty="0" smtClean="0">
                <a:solidFill>
                  <a:srgbClr val="000099"/>
                </a:solidFill>
                <a:latin typeface="楷体_GB2312" pitchFamily="1" charset="-122"/>
                <a:ea typeface="楷体_GB2312" pitchFamily="1" charset="-122"/>
              </a:rPr>
              <a:t>           透活性的物质</a:t>
            </a:r>
          </a:p>
          <a:p>
            <a:pPr>
              <a:buFontTx/>
              <a:buBlip>
                <a:blip r:embed="rId2"/>
              </a:buBlip>
            </a:pPr>
            <a:r>
              <a:rPr lang="zh-CN" altLang="zh-CN" dirty="0" smtClean="0">
                <a:solidFill>
                  <a:srgbClr val="800000"/>
                </a:solidFill>
                <a:latin typeface="楷体_GB2312" pitchFamily="1" charset="-122"/>
                <a:ea typeface="楷体_GB2312" pitchFamily="1" charset="-122"/>
              </a:rPr>
              <a:t>分泌性腹泻</a:t>
            </a:r>
            <a:r>
              <a:rPr lang="en-US" altLang="zh-CN" dirty="0" smtClean="0">
                <a:solidFill>
                  <a:srgbClr val="800000"/>
                </a:solidFill>
                <a:latin typeface="楷体_GB2312" pitchFamily="1" charset="-122"/>
                <a:ea typeface="楷体_GB2312" pitchFamily="1" charset="-122"/>
              </a:rPr>
              <a:t> </a:t>
            </a:r>
            <a:r>
              <a:rPr lang="zh-CN" altLang="zh-CN" dirty="0" smtClean="0">
                <a:solidFill>
                  <a:srgbClr val="000099"/>
                </a:solidFill>
                <a:latin typeface="楷体_GB2312" pitchFamily="1" charset="-122"/>
                <a:ea typeface="楷体_GB2312" pitchFamily="1" charset="-122"/>
              </a:rPr>
              <a:t>肠腔内电解质分泌过多</a:t>
            </a:r>
          </a:p>
          <a:p>
            <a:pPr>
              <a:buFontTx/>
              <a:buBlip>
                <a:blip r:embed="rId2"/>
              </a:buBlip>
            </a:pPr>
            <a:r>
              <a:rPr lang="zh-CN" altLang="zh-CN" dirty="0" smtClean="0">
                <a:solidFill>
                  <a:srgbClr val="800000"/>
                </a:solidFill>
                <a:latin typeface="楷体_GB2312" pitchFamily="1" charset="-122"/>
                <a:ea typeface="楷体_GB2312" pitchFamily="1" charset="-122"/>
              </a:rPr>
              <a:t>渗出性腹泻</a:t>
            </a:r>
            <a:r>
              <a:rPr lang="zh-CN" altLang="zh-CN" dirty="0" smtClean="0">
                <a:solidFill>
                  <a:srgbClr val="000099"/>
                </a:solidFill>
                <a:latin typeface="楷体_GB2312" pitchFamily="1" charset="-122"/>
                <a:ea typeface="楷体_GB2312" pitchFamily="1" charset="-122"/>
              </a:rPr>
              <a:t>  炎症所致的液体大量渗出</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22</a:t>
            </a:fld>
            <a:endParaRPr lang="en-US" altLang="zh-CN" dirty="0"/>
          </a:p>
        </p:txBody>
      </p:sp>
      <p:pic>
        <p:nvPicPr>
          <p:cNvPr id="5" name="Picture 2" descr="C:\Users\Administrator\Desktop\timg (1).jpg"/>
          <p:cNvPicPr>
            <a:picLocks noChangeAspect="1" noChangeArrowheads="1"/>
          </p:cNvPicPr>
          <p:nvPr/>
        </p:nvPicPr>
        <p:blipFill>
          <a:blip r:embed="rId3" cstate="print"/>
          <a:srcRect/>
          <a:stretch>
            <a:fillRect/>
          </a:stretch>
        </p:blipFill>
        <p:spPr bwMode="auto">
          <a:xfrm>
            <a:off x="827584" y="2636912"/>
            <a:ext cx="6912768" cy="34563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23</a:t>
            </a:fld>
            <a:endParaRPr lang="en-US" altLang="zh-CN" dirty="0"/>
          </a:p>
        </p:txBody>
      </p:sp>
      <p:grpSp>
        <p:nvGrpSpPr>
          <p:cNvPr id="31" name="Group 4"/>
          <p:cNvGrpSpPr>
            <a:grpSpLocks/>
          </p:cNvGrpSpPr>
          <p:nvPr/>
        </p:nvGrpSpPr>
        <p:grpSpPr bwMode="auto">
          <a:xfrm>
            <a:off x="0" y="1052736"/>
            <a:ext cx="8694738" cy="4846414"/>
            <a:chOff x="-113" y="0"/>
            <a:chExt cx="5477" cy="3280"/>
          </a:xfrm>
        </p:grpSpPr>
        <p:sp>
          <p:nvSpPr>
            <p:cNvPr id="32" name="Text Box 5"/>
            <p:cNvSpPr txBox="1">
              <a:spLocks noChangeArrowheads="1"/>
            </p:cNvSpPr>
            <p:nvPr/>
          </p:nvSpPr>
          <p:spPr bwMode="auto">
            <a:xfrm>
              <a:off x="1200" y="0"/>
              <a:ext cx="2836" cy="250"/>
            </a:xfrm>
            <a:prstGeom prst="rect">
              <a:avLst/>
            </a:prstGeom>
            <a:noFill/>
            <a:ln w="9525">
              <a:noFill/>
              <a:miter lim="800000"/>
              <a:headEnd/>
              <a:tailEnd/>
            </a:ln>
            <a:effectLst/>
          </p:spPr>
          <p:txBody>
            <a:bodyPr wrap="none">
              <a:spAutoFit/>
            </a:bodyPr>
            <a:lstStyle/>
            <a:p>
              <a:r>
                <a:rPr lang="zh-CN" sz="2000" b="1" dirty="0">
                  <a:effectLst>
                    <a:outerShdw blurRad="38100" dist="38100" dir="2700000" algn="tl">
                      <a:srgbClr val="C0C0C0"/>
                    </a:outerShdw>
                  </a:effectLst>
                  <a:latin typeface="Times New Roman" pitchFamily="18" charset="0"/>
                  <a:ea typeface="楷体_GB2312" pitchFamily="1" charset="-122"/>
                </a:rPr>
                <a:t>病毒侵入小肠粘膜绒毛上皮细胞并复制</a:t>
              </a:r>
              <a:endParaRPr lang="zh-CN" sz="2000" b="1" dirty="0">
                <a:effectLst>
                  <a:outerShdw blurRad="38100" dist="38100" dir="2700000" algn="tl">
                    <a:srgbClr val="C0C0C0"/>
                  </a:outerShdw>
                </a:effectLst>
                <a:latin typeface="Garamond" pitchFamily="18" charset="0"/>
                <a:ea typeface="楷体_GB2312" pitchFamily="1" charset="-122"/>
              </a:endParaRPr>
            </a:p>
          </p:txBody>
        </p:sp>
        <p:sp>
          <p:nvSpPr>
            <p:cNvPr id="33" name="Text Box 6"/>
            <p:cNvSpPr txBox="1">
              <a:spLocks noChangeArrowheads="1"/>
            </p:cNvSpPr>
            <p:nvPr/>
          </p:nvSpPr>
          <p:spPr bwMode="auto">
            <a:xfrm>
              <a:off x="1632" y="573"/>
              <a:ext cx="1752" cy="250"/>
            </a:xfrm>
            <a:prstGeom prst="rect">
              <a:avLst/>
            </a:prstGeom>
            <a:noFill/>
            <a:ln w="9525">
              <a:noFill/>
              <a:miter lim="800000"/>
              <a:headEnd/>
              <a:tailEnd/>
            </a:ln>
            <a:effectLst/>
          </p:spPr>
          <p:txBody>
            <a:bodyPr wrap="none">
              <a:spAutoFit/>
            </a:bodyPr>
            <a:lstStyle/>
            <a:p>
              <a:r>
                <a:rPr lang="zh-CN" sz="2000" b="1">
                  <a:effectLst>
                    <a:outerShdw blurRad="38100" dist="38100" dir="2700000" algn="tl">
                      <a:srgbClr val="C0C0C0"/>
                    </a:outerShdw>
                  </a:effectLst>
                  <a:latin typeface="Garamond" pitchFamily="18" charset="0"/>
                  <a:ea typeface="楷体_GB2312" pitchFamily="1" charset="-122"/>
                </a:rPr>
                <a:t>粘膜受累，绒毛被破坏</a:t>
              </a:r>
              <a:r>
                <a:rPr lang="zh-CN" b="1">
                  <a:effectLst>
                    <a:outerShdw blurRad="38100" dist="38100" dir="2700000" algn="tl">
                      <a:srgbClr val="C0C0C0"/>
                    </a:outerShdw>
                  </a:effectLst>
                  <a:latin typeface="Garamond" pitchFamily="18" charset="0"/>
                </a:rPr>
                <a:t> </a:t>
              </a:r>
            </a:p>
          </p:txBody>
        </p:sp>
        <p:sp>
          <p:nvSpPr>
            <p:cNvPr id="34" name="Text Box 7"/>
            <p:cNvSpPr txBox="1">
              <a:spLocks noChangeArrowheads="1"/>
            </p:cNvSpPr>
            <p:nvPr/>
          </p:nvSpPr>
          <p:spPr bwMode="auto">
            <a:xfrm>
              <a:off x="3408" y="302"/>
              <a:ext cx="1956" cy="748"/>
            </a:xfrm>
            <a:prstGeom prst="rect">
              <a:avLst/>
            </a:prstGeom>
            <a:noFill/>
            <a:ln w="9525">
              <a:noFill/>
              <a:miter lim="800000"/>
              <a:headEnd/>
              <a:tailEnd/>
            </a:ln>
            <a:effectLst/>
          </p:spPr>
          <p:txBody>
            <a:bodyPr wrap="none">
              <a:spAutoFit/>
            </a:bodyPr>
            <a:lstStyle/>
            <a:p>
              <a:pPr>
                <a:lnSpc>
                  <a:spcPct val="120000"/>
                </a:lnSpc>
              </a:pPr>
              <a:r>
                <a:rPr lang="zh-CN" sz="2000" b="1" dirty="0">
                  <a:effectLst>
                    <a:outerShdw blurRad="38100" dist="38100" dir="2700000" algn="tl">
                      <a:srgbClr val="C0C0C0"/>
                    </a:outerShdw>
                  </a:effectLst>
                  <a:latin typeface="楷体_GB2312" pitchFamily="1" charset="-122"/>
                  <a:ea typeface="楷体_GB2312" pitchFamily="1" charset="-122"/>
                </a:rPr>
                <a:t>绒毛缩短 </a:t>
              </a:r>
            </a:p>
            <a:p>
              <a:pPr>
                <a:lnSpc>
                  <a:spcPct val="120000"/>
                </a:lnSpc>
              </a:pPr>
              <a:r>
                <a:rPr lang="zh-CN" sz="2000" b="1" dirty="0">
                  <a:effectLst>
                    <a:outerShdw blurRad="38100" dist="38100" dir="2700000" algn="tl">
                      <a:srgbClr val="C0C0C0"/>
                    </a:outerShdw>
                  </a:effectLst>
                  <a:latin typeface="楷体_GB2312" pitchFamily="1" charset="-122"/>
                  <a:ea typeface="楷体_GB2312" pitchFamily="1" charset="-122"/>
                </a:rPr>
                <a:t>微绒毛肿胀，紊乱并脱落 </a:t>
              </a:r>
            </a:p>
            <a:p>
              <a:pPr>
                <a:lnSpc>
                  <a:spcPct val="120000"/>
                </a:lnSpc>
              </a:pPr>
              <a:r>
                <a:rPr lang="zh-CN" sz="2000" b="1" dirty="0">
                  <a:effectLst>
                    <a:outerShdw blurRad="38100" dist="38100" dir="2700000" algn="tl">
                      <a:srgbClr val="C0C0C0"/>
                    </a:outerShdw>
                  </a:effectLst>
                  <a:latin typeface="楷体_GB2312" pitchFamily="1" charset="-122"/>
                  <a:ea typeface="楷体_GB2312" pitchFamily="1" charset="-122"/>
                </a:rPr>
                <a:t>线粒体、内质网膨胀 </a:t>
              </a:r>
            </a:p>
          </p:txBody>
        </p:sp>
        <p:sp>
          <p:nvSpPr>
            <p:cNvPr id="35" name="AutoShape 8"/>
            <p:cNvSpPr>
              <a:spLocks/>
            </p:cNvSpPr>
            <p:nvPr/>
          </p:nvSpPr>
          <p:spPr bwMode="auto">
            <a:xfrm>
              <a:off x="3311" y="439"/>
              <a:ext cx="147" cy="468"/>
            </a:xfrm>
            <a:prstGeom prst="leftBrace">
              <a:avLst>
                <a:gd name="adj1" fmla="val 26531"/>
                <a:gd name="adj2" fmla="val 50000"/>
              </a:avLst>
            </a:prstGeom>
            <a:noFill/>
            <a:ln w="19050" cmpd="sng">
              <a:solidFill>
                <a:schemeClr val="tx1"/>
              </a:solidFill>
              <a:round/>
              <a:headEnd/>
              <a:tailEnd/>
            </a:ln>
            <a:effectLst/>
          </p:spPr>
          <p:txBody>
            <a:bodyPr wrap="none" anchor="ctr"/>
            <a:lstStyle/>
            <a:p>
              <a:endParaRPr lang="zh-CN" altLang="en-US"/>
            </a:p>
          </p:txBody>
        </p:sp>
        <p:sp>
          <p:nvSpPr>
            <p:cNvPr id="36" name="AutoShape 9"/>
            <p:cNvSpPr>
              <a:spLocks noChangeArrowheads="1"/>
            </p:cNvSpPr>
            <p:nvPr/>
          </p:nvSpPr>
          <p:spPr bwMode="auto">
            <a:xfrm>
              <a:off x="272" y="1216"/>
              <a:ext cx="1347" cy="269"/>
            </a:xfrm>
            <a:prstGeom prst="roundRect">
              <a:avLst>
                <a:gd name="adj" fmla="val 16667"/>
              </a:avLst>
            </a:prstGeom>
            <a:solidFill>
              <a:srgbClr val="9999FF"/>
            </a:solidFill>
            <a:ln w="9525" cmpd="sng">
              <a:solidFill>
                <a:srgbClr val="000000"/>
              </a:solidFill>
              <a:round/>
              <a:headEnd/>
              <a:tailEnd/>
            </a:ln>
            <a:effectLst>
              <a:outerShdw dist="35921" dir="2700000" algn="ctr" rotWithShape="0">
                <a:srgbClr val="808080"/>
              </a:outerShdw>
            </a:effectLst>
          </p:spPr>
          <p:txBody>
            <a:bodyPr/>
            <a:lstStyle/>
            <a:p>
              <a:r>
                <a:rPr lang="zh-CN" b="1" dirty="0">
                  <a:effectLst>
                    <a:outerShdw blurRad="38100" dist="38100" dir="2700000" algn="tl">
                      <a:srgbClr val="FFFFFF"/>
                    </a:outerShdw>
                  </a:effectLst>
                  <a:latin typeface="Times New Roman" pitchFamily="18" charset="0"/>
                  <a:ea typeface="楷体_GB2312" pitchFamily="1" charset="-122"/>
                </a:rPr>
                <a:t>双糖酶活性下降</a:t>
              </a:r>
            </a:p>
          </p:txBody>
        </p:sp>
        <p:sp>
          <p:nvSpPr>
            <p:cNvPr id="37" name="AutoShape 10"/>
            <p:cNvSpPr>
              <a:spLocks noChangeArrowheads="1"/>
            </p:cNvSpPr>
            <p:nvPr/>
          </p:nvSpPr>
          <p:spPr bwMode="auto">
            <a:xfrm>
              <a:off x="2065" y="1216"/>
              <a:ext cx="863" cy="269"/>
            </a:xfrm>
            <a:prstGeom prst="roundRect">
              <a:avLst>
                <a:gd name="adj" fmla="val 50000"/>
              </a:avLst>
            </a:prstGeom>
            <a:solidFill>
              <a:srgbClr val="9999FF"/>
            </a:solidFill>
            <a:ln w="9525" cmpd="sng">
              <a:solidFill>
                <a:srgbClr val="000000"/>
              </a:solidFill>
              <a:round/>
              <a:headEnd/>
              <a:tailEnd/>
            </a:ln>
            <a:effectLst>
              <a:outerShdw dist="35921" dir="2700000" algn="ctr" rotWithShape="0">
                <a:srgbClr val="808080"/>
              </a:outerShdw>
            </a:effectLst>
          </p:spPr>
          <p:txBody>
            <a:bodyPr/>
            <a:lstStyle/>
            <a:p>
              <a:pPr algn="ctr"/>
              <a:r>
                <a:rPr lang="zh-CN" sz="2000" b="1">
                  <a:effectLst>
                    <a:outerShdw blurRad="38100" dist="38100" dir="2700000" algn="tl">
                      <a:srgbClr val="FFFFFF"/>
                    </a:outerShdw>
                  </a:effectLst>
                  <a:latin typeface="Times New Roman" pitchFamily="18" charset="0"/>
                  <a:ea typeface="楷体_GB2312" pitchFamily="1" charset="-122"/>
                </a:rPr>
                <a:t>载体减少</a:t>
              </a:r>
            </a:p>
          </p:txBody>
        </p:sp>
        <p:sp>
          <p:nvSpPr>
            <p:cNvPr id="38" name="AutoShape 11"/>
            <p:cNvSpPr>
              <a:spLocks noChangeArrowheads="1"/>
            </p:cNvSpPr>
            <p:nvPr/>
          </p:nvSpPr>
          <p:spPr bwMode="auto">
            <a:xfrm>
              <a:off x="3312" y="1216"/>
              <a:ext cx="1488" cy="269"/>
            </a:xfrm>
            <a:prstGeom prst="roundRect">
              <a:avLst>
                <a:gd name="adj" fmla="val 16667"/>
              </a:avLst>
            </a:prstGeom>
            <a:solidFill>
              <a:srgbClr val="9999FF"/>
            </a:solidFill>
            <a:ln w="9525" cmpd="sng">
              <a:solidFill>
                <a:srgbClr val="000000"/>
              </a:solidFill>
              <a:round/>
              <a:headEnd/>
              <a:tailEnd/>
            </a:ln>
            <a:effectLst>
              <a:outerShdw dist="35921" dir="2700000" algn="ctr" rotWithShape="0">
                <a:srgbClr val="808080"/>
              </a:outerShdw>
            </a:effectLst>
          </p:spPr>
          <p:txBody>
            <a:bodyPr/>
            <a:lstStyle/>
            <a:p>
              <a:pPr algn="ctr"/>
              <a:r>
                <a:rPr lang="zh-CN" sz="2000" b="1">
                  <a:effectLst>
                    <a:outerShdw blurRad="38100" dist="38100" dir="2700000" algn="tl">
                      <a:srgbClr val="FFFFFF"/>
                    </a:outerShdw>
                  </a:effectLst>
                  <a:latin typeface="Times New Roman" pitchFamily="18" charset="0"/>
                  <a:ea typeface="楷体_GB2312" pitchFamily="1" charset="-122"/>
                </a:rPr>
                <a:t>消化吸收面积减少</a:t>
              </a:r>
            </a:p>
          </p:txBody>
        </p:sp>
        <p:sp>
          <p:nvSpPr>
            <p:cNvPr id="39" name="Text Box 12"/>
            <p:cNvSpPr txBox="1">
              <a:spLocks noChangeArrowheads="1"/>
            </p:cNvSpPr>
            <p:nvPr/>
          </p:nvSpPr>
          <p:spPr bwMode="auto">
            <a:xfrm>
              <a:off x="0" y="1754"/>
              <a:ext cx="1752" cy="250"/>
            </a:xfrm>
            <a:prstGeom prst="rect">
              <a:avLst/>
            </a:prstGeom>
            <a:noFill/>
            <a:ln w="9525">
              <a:noFill/>
              <a:miter lim="800000"/>
              <a:headEnd/>
              <a:tailEnd/>
            </a:ln>
            <a:effectLst/>
          </p:spPr>
          <p:txBody>
            <a:bodyPr wrap="none">
              <a:spAutoFit/>
            </a:bodyPr>
            <a:lstStyle/>
            <a:p>
              <a:r>
                <a:rPr lang="zh-CN" sz="2000" b="1" dirty="0">
                  <a:effectLst>
                    <a:outerShdw blurRad="38100" dist="38100" dir="2700000" algn="tl">
                      <a:srgbClr val="C0C0C0"/>
                    </a:outerShdw>
                  </a:effectLst>
                  <a:latin typeface="Garamond" pitchFamily="18" charset="0"/>
                  <a:ea typeface="楷体_GB2312" pitchFamily="1" charset="-122"/>
                </a:rPr>
                <a:t>双糖（乳糖）吸收减少</a:t>
              </a:r>
              <a:r>
                <a:rPr lang="zh-CN" b="1" dirty="0">
                  <a:effectLst>
                    <a:outerShdw blurRad="38100" dist="38100" dir="2700000" algn="tl">
                      <a:srgbClr val="C0C0C0"/>
                    </a:outerShdw>
                  </a:effectLst>
                  <a:latin typeface="Garamond" pitchFamily="18" charset="0"/>
                </a:rPr>
                <a:t> </a:t>
              </a:r>
            </a:p>
          </p:txBody>
        </p:sp>
        <p:sp>
          <p:nvSpPr>
            <p:cNvPr id="40" name="Text Box 13"/>
            <p:cNvSpPr txBox="1">
              <a:spLocks noChangeArrowheads="1"/>
            </p:cNvSpPr>
            <p:nvPr/>
          </p:nvSpPr>
          <p:spPr bwMode="auto">
            <a:xfrm>
              <a:off x="1905" y="1657"/>
              <a:ext cx="1412" cy="404"/>
            </a:xfrm>
            <a:prstGeom prst="rect">
              <a:avLst/>
            </a:prstGeom>
            <a:noFill/>
            <a:ln w="9525">
              <a:noFill/>
              <a:miter lim="800000"/>
              <a:headEnd/>
              <a:tailEnd/>
            </a:ln>
            <a:effectLst/>
          </p:spPr>
          <p:txBody>
            <a:bodyPr wrap="none">
              <a:spAutoFit/>
            </a:bodyPr>
            <a:lstStyle/>
            <a:p>
              <a:pPr algn="ctr"/>
              <a:r>
                <a:rPr lang="zh-CN" b="1" dirty="0">
                  <a:effectLst>
                    <a:outerShdw blurRad="38100" dist="38100" dir="2700000" algn="tl">
                      <a:srgbClr val="C0C0C0"/>
                    </a:outerShdw>
                  </a:effectLst>
                  <a:latin typeface="楷体_GB2312" pitchFamily="1" charset="-122"/>
                  <a:ea typeface="楷体_GB2312" pitchFamily="1" charset="-122"/>
                </a:rPr>
                <a:t>葡萄糖钠与载体结合</a:t>
              </a:r>
            </a:p>
            <a:p>
              <a:pPr algn="ctr"/>
              <a:r>
                <a:rPr lang="zh-CN" b="1" dirty="0">
                  <a:effectLst>
                    <a:outerShdw blurRad="38100" dist="38100" dir="2700000" algn="tl">
                      <a:srgbClr val="C0C0C0"/>
                    </a:outerShdw>
                  </a:effectLst>
                  <a:latin typeface="楷体_GB2312" pitchFamily="1" charset="-122"/>
                  <a:ea typeface="楷体_GB2312" pitchFamily="1" charset="-122"/>
                </a:rPr>
                <a:t>偶联转运吸收障碍 </a:t>
              </a:r>
            </a:p>
          </p:txBody>
        </p:sp>
        <p:sp>
          <p:nvSpPr>
            <p:cNvPr id="41" name="Text Box 14"/>
            <p:cNvSpPr txBox="1">
              <a:spLocks noChangeArrowheads="1"/>
            </p:cNvSpPr>
            <p:nvPr/>
          </p:nvSpPr>
          <p:spPr bwMode="auto">
            <a:xfrm>
              <a:off x="3408" y="1729"/>
              <a:ext cx="1476" cy="250"/>
            </a:xfrm>
            <a:prstGeom prst="rect">
              <a:avLst/>
            </a:prstGeom>
            <a:noFill/>
            <a:ln w="9525">
              <a:noFill/>
              <a:miter lim="800000"/>
              <a:headEnd/>
              <a:tailEnd/>
            </a:ln>
            <a:effectLst/>
          </p:spPr>
          <p:txBody>
            <a:bodyPr wrap="none">
              <a:spAutoFit/>
            </a:bodyPr>
            <a:lstStyle/>
            <a:p>
              <a:r>
                <a:rPr lang="zh-CN" sz="2000" b="1" dirty="0">
                  <a:effectLst>
                    <a:outerShdw blurRad="38100" dist="38100" dir="2700000" algn="tl">
                      <a:srgbClr val="C0C0C0"/>
                    </a:outerShdw>
                  </a:effectLst>
                  <a:latin typeface="楷体_GB2312" pitchFamily="1" charset="-122"/>
                  <a:ea typeface="楷体_GB2312" pitchFamily="1" charset="-122"/>
                </a:rPr>
                <a:t>营养物质吸收减少 </a:t>
              </a:r>
            </a:p>
          </p:txBody>
        </p:sp>
        <p:sp>
          <p:nvSpPr>
            <p:cNvPr id="42" name="Text Box 15"/>
            <p:cNvSpPr txBox="1">
              <a:spLocks noChangeArrowheads="1"/>
            </p:cNvSpPr>
            <p:nvPr/>
          </p:nvSpPr>
          <p:spPr bwMode="auto">
            <a:xfrm>
              <a:off x="-113" y="2096"/>
              <a:ext cx="2276" cy="250"/>
            </a:xfrm>
            <a:prstGeom prst="rect">
              <a:avLst/>
            </a:prstGeom>
            <a:noFill/>
            <a:ln w="9525">
              <a:noFill/>
              <a:miter lim="800000"/>
              <a:headEnd/>
              <a:tailEnd/>
            </a:ln>
            <a:effectLst/>
          </p:spPr>
          <p:txBody>
            <a:bodyPr wrap="none">
              <a:spAutoFit/>
            </a:bodyPr>
            <a:lstStyle/>
            <a:p>
              <a:r>
                <a:rPr lang="zh-CN" sz="2000" b="1" dirty="0">
                  <a:effectLst>
                    <a:outerShdw blurRad="38100" dist="38100" dir="2700000" algn="tl">
                      <a:srgbClr val="C0C0C0"/>
                    </a:outerShdw>
                  </a:effectLst>
                  <a:latin typeface="楷体_GB2312" pitchFamily="1" charset="-122"/>
                  <a:ea typeface="楷体_GB2312" pitchFamily="1" charset="-122"/>
                </a:rPr>
                <a:t>部分乳糖分解为小分子的乳酸 </a:t>
              </a:r>
            </a:p>
          </p:txBody>
        </p:sp>
        <p:sp>
          <p:nvSpPr>
            <p:cNvPr id="43" name="AutoShape 16"/>
            <p:cNvSpPr>
              <a:spLocks noChangeArrowheads="1"/>
            </p:cNvSpPr>
            <p:nvPr/>
          </p:nvSpPr>
          <p:spPr bwMode="auto">
            <a:xfrm>
              <a:off x="1929" y="2464"/>
              <a:ext cx="1179" cy="288"/>
            </a:xfrm>
            <a:prstGeom prst="roundRect">
              <a:avLst>
                <a:gd name="adj" fmla="val 16667"/>
              </a:avLst>
            </a:prstGeom>
            <a:solidFill>
              <a:srgbClr val="9999FF"/>
            </a:solidFill>
            <a:ln w="9525" cmpd="sng">
              <a:solidFill>
                <a:schemeClr val="tx1"/>
              </a:solidFill>
              <a:round/>
              <a:headEnd/>
              <a:tailEnd/>
            </a:ln>
            <a:effectLst/>
          </p:spPr>
          <p:txBody>
            <a:bodyPr wrap="none" anchor="ctr"/>
            <a:lstStyle/>
            <a:p>
              <a:pPr algn="ctr"/>
              <a:r>
                <a:rPr lang="zh-CN" altLang="en-US" sz="2000" b="1" dirty="0" smtClean="0">
                  <a:effectLst>
                    <a:outerShdw blurRad="38100" dist="38100" dir="2700000" algn="tl">
                      <a:srgbClr val="FFFFFF"/>
                    </a:outerShdw>
                  </a:effectLst>
                  <a:latin typeface="Times New Roman" pitchFamily="18" charset="0"/>
                  <a:ea typeface="楷体_GB2312" pitchFamily="1" charset="-122"/>
                </a:rPr>
                <a:t>肠液</a:t>
              </a:r>
              <a:r>
                <a:rPr lang="zh-CN" sz="2000" b="1" dirty="0" smtClean="0">
                  <a:effectLst>
                    <a:outerShdw blurRad="38100" dist="38100" dir="2700000" algn="tl">
                      <a:srgbClr val="FFFFFF"/>
                    </a:outerShdw>
                  </a:effectLst>
                  <a:latin typeface="Times New Roman" pitchFamily="18" charset="0"/>
                  <a:ea typeface="楷体_GB2312" pitchFamily="1" charset="-122"/>
                </a:rPr>
                <a:t>渗透压</a:t>
              </a:r>
              <a:r>
                <a:rPr lang="zh-CN" sz="2000" b="1" dirty="0">
                  <a:effectLst>
                    <a:outerShdw blurRad="38100" dist="38100" dir="2700000" algn="tl">
                      <a:srgbClr val="FFFFFF"/>
                    </a:outerShdw>
                  </a:effectLst>
                  <a:latin typeface="Times New Roman" pitchFamily="18" charset="0"/>
                  <a:ea typeface="楷体_GB2312" pitchFamily="1" charset="-122"/>
                </a:rPr>
                <a:t>增加</a:t>
              </a:r>
              <a:endParaRPr lang="zh-CN" sz="2000" b="1" dirty="0">
                <a:effectLst>
                  <a:outerShdw blurRad="38100" dist="38100" dir="2700000" algn="tl">
                    <a:srgbClr val="FFFFFF"/>
                  </a:outerShdw>
                </a:effectLst>
                <a:latin typeface="Garamond" pitchFamily="18" charset="0"/>
                <a:ea typeface="楷体_GB2312" pitchFamily="1" charset="-122"/>
              </a:endParaRPr>
            </a:p>
          </p:txBody>
        </p:sp>
        <p:sp>
          <p:nvSpPr>
            <p:cNvPr id="44" name="Rectangle 17"/>
            <p:cNvSpPr>
              <a:spLocks noChangeArrowheads="1"/>
            </p:cNvSpPr>
            <p:nvPr/>
          </p:nvSpPr>
          <p:spPr bwMode="auto">
            <a:xfrm>
              <a:off x="1769" y="3040"/>
              <a:ext cx="1542" cy="240"/>
            </a:xfrm>
            <a:prstGeom prst="rect">
              <a:avLst/>
            </a:prstGeom>
            <a:solidFill>
              <a:srgbClr val="9999FF"/>
            </a:solidFill>
            <a:ln w="9525" cmpd="sng">
              <a:solidFill>
                <a:srgbClr val="000000"/>
              </a:solidFill>
              <a:miter lim="800000"/>
              <a:headEnd/>
              <a:tailEnd/>
            </a:ln>
            <a:effectLst>
              <a:outerShdw dist="35921" dir="2700000" algn="ctr" rotWithShape="0">
                <a:srgbClr val="808080"/>
              </a:outerShdw>
            </a:effectLst>
          </p:spPr>
          <p:txBody>
            <a:bodyPr/>
            <a:lstStyle/>
            <a:p>
              <a:pPr algn="ctr"/>
              <a:r>
                <a:rPr lang="zh-CN" altLang="en-US" sz="2000" b="1" dirty="0" smtClean="0">
                  <a:effectLst>
                    <a:outerShdw blurRad="38100" dist="38100" dir="2700000" algn="tl">
                      <a:srgbClr val="FFFFFF"/>
                    </a:outerShdw>
                  </a:effectLst>
                  <a:latin typeface="Garamond" pitchFamily="18" charset="0"/>
                  <a:ea typeface="楷体_GB2312" pitchFamily="1" charset="-122"/>
                </a:rPr>
                <a:t>渗透性</a:t>
              </a:r>
              <a:r>
                <a:rPr lang="zh-CN" sz="2000" b="1" dirty="0" smtClean="0">
                  <a:effectLst>
                    <a:outerShdw blurRad="38100" dist="38100" dir="2700000" algn="tl">
                      <a:srgbClr val="FFFFFF"/>
                    </a:outerShdw>
                  </a:effectLst>
                  <a:latin typeface="Garamond" pitchFamily="18" charset="0"/>
                  <a:ea typeface="楷体_GB2312" pitchFamily="1" charset="-122"/>
                </a:rPr>
                <a:t>水样</a:t>
              </a:r>
              <a:r>
                <a:rPr lang="zh-CN" sz="2000" b="1" dirty="0">
                  <a:effectLst>
                    <a:outerShdw blurRad="38100" dist="38100" dir="2700000" algn="tl">
                      <a:srgbClr val="FFFFFF"/>
                    </a:outerShdw>
                  </a:effectLst>
                  <a:latin typeface="Garamond" pitchFamily="18" charset="0"/>
                  <a:ea typeface="楷体_GB2312" pitchFamily="1" charset="-122"/>
                </a:rPr>
                <a:t>腹泻</a:t>
              </a:r>
              <a:r>
                <a:rPr lang="zh-CN" b="1" dirty="0">
                  <a:solidFill>
                    <a:srgbClr val="FF3300"/>
                  </a:solidFill>
                  <a:effectLst>
                    <a:outerShdw blurRad="38100" dist="38100" dir="2700000" algn="tl">
                      <a:srgbClr val="000000"/>
                    </a:outerShdw>
                  </a:effectLst>
                  <a:latin typeface="Garamond" pitchFamily="18" charset="0"/>
                </a:rPr>
                <a:t> </a:t>
              </a:r>
            </a:p>
          </p:txBody>
        </p:sp>
        <p:sp>
          <p:nvSpPr>
            <p:cNvPr id="45" name="AutoShape 18"/>
            <p:cNvSpPr>
              <a:spLocks noChangeArrowheads="1"/>
            </p:cNvSpPr>
            <p:nvPr/>
          </p:nvSpPr>
          <p:spPr bwMode="auto">
            <a:xfrm>
              <a:off x="2412" y="331"/>
              <a:ext cx="144" cy="213"/>
            </a:xfrm>
            <a:prstGeom prst="downArrow">
              <a:avLst>
                <a:gd name="adj1" fmla="val 50000"/>
                <a:gd name="adj2" fmla="val 36979"/>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46" name="AutoShape 19"/>
            <p:cNvSpPr>
              <a:spLocks noChangeArrowheads="1"/>
            </p:cNvSpPr>
            <p:nvPr/>
          </p:nvSpPr>
          <p:spPr bwMode="auto">
            <a:xfrm>
              <a:off x="2446" y="2146"/>
              <a:ext cx="144" cy="213"/>
            </a:xfrm>
            <a:prstGeom prst="downArrow">
              <a:avLst>
                <a:gd name="adj1" fmla="val 50000"/>
                <a:gd name="adj2" fmla="val 36979"/>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47" name="AutoShape 20"/>
            <p:cNvSpPr>
              <a:spLocks noChangeArrowheads="1"/>
            </p:cNvSpPr>
            <p:nvPr/>
          </p:nvSpPr>
          <p:spPr bwMode="auto">
            <a:xfrm>
              <a:off x="2412" y="917"/>
              <a:ext cx="144" cy="213"/>
            </a:xfrm>
            <a:prstGeom prst="downArrow">
              <a:avLst>
                <a:gd name="adj1" fmla="val 50000"/>
                <a:gd name="adj2" fmla="val 36979"/>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48" name="AutoShape 21"/>
            <p:cNvSpPr>
              <a:spLocks noChangeArrowheads="1"/>
            </p:cNvSpPr>
            <p:nvPr/>
          </p:nvSpPr>
          <p:spPr bwMode="auto">
            <a:xfrm rot="2096577">
              <a:off x="1750" y="923"/>
              <a:ext cx="138" cy="202"/>
            </a:xfrm>
            <a:prstGeom prst="downArrow">
              <a:avLst>
                <a:gd name="adj1" fmla="val 50000"/>
                <a:gd name="adj2" fmla="val 36594"/>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49" name="AutoShape 22"/>
            <p:cNvSpPr>
              <a:spLocks noChangeArrowheads="1"/>
            </p:cNvSpPr>
            <p:nvPr/>
          </p:nvSpPr>
          <p:spPr bwMode="auto">
            <a:xfrm rot="18810419">
              <a:off x="3133" y="922"/>
              <a:ext cx="144" cy="213"/>
            </a:xfrm>
            <a:prstGeom prst="downArrow">
              <a:avLst>
                <a:gd name="adj1" fmla="val 50000"/>
                <a:gd name="adj2" fmla="val 36979"/>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0" name="AutoShape 23"/>
            <p:cNvSpPr>
              <a:spLocks noChangeArrowheads="1"/>
            </p:cNvSpPr>
            <p:nvPr/>
          </p:nvSpPr>
          <p:spPr bwMode="auto">
            <a:xfrm>
              <a:off x="2448" y="1504"/>
              <a:ext cx="144" cy="191"/>
            </a:xfrm>
            <a:prstGeom prst="downArrow">
              <a:avLst>
                <a:gd name="adj1" fmla="val 50000"/>
                <a:gd name="adj2" fmla="val 33160"/>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1" name="AutoShape 24"/>
            <p:cNvSpPr>
              <a:spLocks noChangeArrowheads="1"/>
            </p:cNvSpPr>
            <p:nvPr/>
          </p:nvSpPr>
          <p:spPr bwMode="auto">
            <a:xfrm>
              <a:off x="3984" y="1571"/>
              <a:ext cx="144" cy="191"/>
            </a:xfrm>
            <a:prstGeom prst="downArrow">
              <a:avLst>
                <a:gd name="adj1" fmla="val 50000"/>
                <a:gd name="adj2" fmla="val 33160"/>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2" name="AutoShape 25"/>
            <p:cNvSpPr>
              <a:spLocks noChangeArrowheads="1"/>
            </p:cNvSpPr>
            <p:nvPr/>
          </p:nvSpPr>
          <p:spPr bwMode="auto">
            <a:xfrm>
              <a:off x="912" y="1571"/>
              <a:ext cx="144" cy="191"/>
            </a:xfrm>
            <a:prstGeom prst="downArrow">
              <a:avLst>
                <a:gd name="adj1" fmla="val 50000"/>
                <a:gd name="adj2" fmla="val 33160"/>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3" name="AutoShape 26"/>
            <p:cNvSpPr>
              <a:spLocks noChangeArrowheads="1"/>
            </p:cNvSpPr>
            <p:nvPr/>
          </p:nvSpPr>
          <p:spPr bwMode="auto">
            <a:xfrm>
              <a:off x="912" y="1955"/>
              <a:ext cx="144" cy="191"/>
            </a:xfrm>
            <a:prstGeom prst="downArrow">
              <a:avLst>
                <a:gd name="adj1" fmla="val 50000"/>
                <a:gd name="adj2" fmla="val 33160"/>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4" name="AutoShape 27"/>
            <p:cNvSpPr>
              <a:spLocks noChangeArrowheads="1"/>
            </p:cNvSpPr>
            <p:nvPr/>
          </p:nvSpPr>
          <p:spPr bwMode="auto">
            <a:xfrm>
              <a:off x="2448" y="2801"/>
              <a:ext cx="144" cy="191"/>
            </a:xfrm>
            <a:prstGeom prst="downArrow">
              <a:avLst>
                <a:gd name="adj1" fmla="val 50000"/>
                <a:gd name="adj2" fmla="val 33160"/>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5" name="AutoShape 28"/>
            <p:cNvSpPr>
              <a:spLocks noChangeArrowheads="1"/>
            </p:cNvSpPr>
            <p:nvPr/>
          </p:nvSpPr>
          <p:spPr bwMode="auto">
            <a:xfrm rot="18137142">
              <a:off x="1579" y="2266"/>
              <a:ext cx="96" cy="393"/>
            </a:xfrm>
            <a:prstGeom prst="downArrow">
              <a:avLst>
                <a:gd name="adj1" fmla="val 50000"/>
                <a:gd name="adj2" fmla="val 102344"/>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sp>
          <p:nvSpPr>
            <p:cNvPr id="56" name="AutoShape 29"/>
            <p:cNvSpPr>
              <a:spLocks noChangeArrowheads="1"/>
            </p:cNvSpPr>
            <p:nvPr/>
          </p:nvSpPr>
          <p:spPr bwMode="auto">
            <a:xfrm rot="2308146">
              <a:off x="3552" y="1963"/>
              <a:ext cx="96" cy="605"/>
            </a:xfrm>
            <a:prstGeom prst="downArrow">
              <a:avLst>
                <a:gd name="adj1" fmla="val 50000"/>
                <a:gd name="adj2" fmla="val 157552"/>
              </a:avLst>
            </a:prstGeom>
            <a:solidFill>
              <a:schemeClr val="accent1"/>
            </a:solidFill>
            <a:ln w="9525" cmpd="sng">
              <a:solidFill>
                <a:schemeClr val="tx1"/>
              </a:solidFill>
              <a:miter lim="800000"/>
              <a:headEnd/>
              <a:tailEnd/>
            </a:ln>
            <a:effectLst/>
          </p:spPr>
          <p:txBody>
            <a:bodyPr vert="eaVert" wrap="none" anchor="ctr"/>
            <a:lstStyle/>
            <a:p>
              <a:endParaRPr lang="zh-CN" altLang="en-US"/>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三、临床特征</a:t>
            </a:r>
            <a:endParaRPr lang="zh-CN" altLang="en-US" dirty="0"/>
          </a:p>
        </p:txBody>
      </p:sp>
      <p:sp>
        <p:nvSpPr>
          <p:cNvPr id="3" name="内容占位符 2"/>
          <p:cNvSpPr>
            <a:spLocks noGrp="1"/>
          </p:cNvSpPr>
          <p:nvPr>
            <p:ph idx="1"/>
          </p:nvPr>
        </p:nvSpPr>
        <p:spPr/>
        <p:txBody>
          <a:bodyPr/>
          <a:lstStyle/>
          <a:p>
            <a:pPr>
              <a:lnSpc>
                <a:spcPts val="3300"/>
              </a:lnSpc>
            </a:pPr>
            <a:r>
              <a:rPr lang="zh-CN" altLang="en-US" b="0" dirty="0" smtClean="0">
                <a:solidFill>
                  <a:srgbClr val="FF0000"/>
                </a:solidFill>
              </a:rPr>
              <a:t>潜伏期：</a:t>
            </a:r>
            <a:r>
              <a:rPr lang="en-US" altLang="zh-CN" b="0" dirty="0" smtClean="0">
                <a:solidFill>
                  <a:srgbClr val="FF0000"/>
                </a:solidFill>
              </a:rPr>
              <a:t>2-</a:t>
            </a:r>
            <a:r>
              <a:rPr lang="zh-CN" altLang="en-US" b="0" dirty="0" smtClean="0">
                <a:solidFill>
                  <a:srgbClr val="FF0000"/>
                </a:solidFill>
              </a:rPr>
              <a:t>（</a:t>
            </a:r>
            <a:r>
              <a:rPr lang="en-US" altLang="zh-CN" b="0" dirty="0" smtClean="0">
                <a:solidFill>
                  <a:srgbClr val="FF0000"/>
                </a:solidFill>
              </a:rPr>
              <a:t>12-48</a:t>
            </a:r>
            <a:r>
              <a:rPr lang="zh-CN" altLang="en-US" b="0" dirty="0" smtClean="0">
                <a:solidFill>
                  <a:srgbClr val="FF0000"/>
                </a:solidFill>
              </a:rPr>
              <a:t>）</a:t>
            </a:r>
            <a:r>
              <a:rPr lang="en-US" altLang="zh-CN" b="0" dirty="0" smtClean="0">
                <a:solidFill>
                  <a:srgbClr val="FF0000"/>
                </a:solidFill>
              </a:rPr>
              <a:t>-72h</a:t>
            </a:r>
            <a:r>
              <a:rPr lang="zh-CN" altLang="en-US" b="0" dirty="0" smtClean="0">
                <a:solidFill>
                  <a:srgbClr val="FF0000"/>
                </a:solidFill>
              </a:rPr>
              <a:t>。</a:t>
            </a:r>
            <a:endParaRPr lang="en-US" altLang="zh-CN" b="0" dirty="0" smtClean="0">
              <a:solidFill>
                <a:srgbClr val="FF0000"/>
              </a:solidFill>
            </a:endParaRPr>
          </a:p>
          <a:p>
            <a:pPr>
              <a:lnSpc>
                <a:spcPts val="3300"/>
              </a:lnSpc>
              <a:spcBef>
                <a:spcPts val="1200"/>
              </a:spcBef>
            </a:pPr>
            <a:r>
              <a:rPr lang="zh-CN" altLang="en-US" b="0" dirty="0" smtClean="0"/>
              <a:t>轻症为主，最常见症状是腹泻和呕吐，其次为恶心、腹痛、头痛、发热、畏寒和肌肉酸痛等。</a:t>
            </a:r>
            <a:endParaRPr lang="en-US" altLang="zh-CN" b="0" dirty="0" smtClean="0"/>
          </a:p>
          <a:p>
            <a:pPr>
              <a:lnSpc>
                <a:spcPts val="3300"/>
              </a:lnSpc>
              <a:spcBef>
                <a:spcPts val="1200"/>
              </a:spcBef>
            </a:pPr>
            <a:r>
              <a:rPr lang="zh-CN" altLang="en-US" b="0" dirty="0" smtClean="0">
                <a:solidFill>
                  <a:srgbClr val="FF0000"/>
                </a:solidFill>
              </a:rPr>
              <a:t>儿童患者呕吐最常见</a:t>
            </a:r>
            <a:r>
              <a:rPr lang="zh-CN" altLang="en-US" b="0" dirty="0" smtClean="0"/>
              <a:t>，成人患者腹泻最常见，粪便为稀水便，无粘液脓血。</a:t>
            </a:r>
            <a:endParaRPr lang="en-US" altLang="zh-CN" b="0" dirty="0" smtClean="0"/>
          </a:p>
          <a:p>
            <a:pPr>
              <a:lnSpc>
                <a:spcPts val="3300"/>
              </a:lnSpc>
              <a:spcBef>
                <a:spcPts val="1200"/>
              </a:spcBef>
            </a:pPr>
            <a:r>
              <a:rPr lang="zh-CN" altLang="en-US" b="0" dirty="0" smtClean="0"/>
              <a:t>大便常规镜检白细胞</a:t>
            </a:r>
            <a:r>
              <a:rPr lang="en-US" b="0" dirty="0" smtClean="0"/>
              <a:t>&lt;15</a:t>
            </a:r>
            <a:r>
              <a:rPr lang="zh-CN" altLang="en-US" b="0" dirty="0" smtClean="0"/>
              <a:t>，未见红细胞。血常规可见白细胞正常或</a:t>
            </a:r>
            <a:r>
              <a:rPr lang="zh-CN" altLang="en-US" b="0" dirty="0" smtClean="0">
                <a:solidFill>
                  <a:srgbClr val="FF0000"/>
                </a:solidFill>
              </a:rPr>
              <a:t>异常增加</a:t>
            </a:r>
            <a:r>
              <a:rPr lang="zh-CN" altLang="en-US" b="0" dirty="0" smtClean="0"/>
              <a:t>。</a:t>
            </a:r>
            <a:endParaRPr lang="en-US" altLang="zh-CN" b="0" dirty="0" smtClean="0"/>
          </a:p>
          <a:p>
            <a:pPr>
              <a:lnSpc>
                <a:spcPts val="3300"/>
              </a:lnSpc>
              <a:spcBef>
                <a:spcPts val="1200"/>
              </a:spcBef>
            </a:pPr>
            <a:r>
              <a:rPr lang="zh-CN" altLang="en-US" b="0" dirty="0" smtClean="0"/>
              <a:t>患者通常发病后第</a:t>
            </a:r>
            <a:r>
              <a:rPr lang="en-US" b="0" dirty="0" smtClean="0"/>
              <a:t>2-5</a:t>
            </a:r>
            <a:r>
              <a:rPr lang="zh-CN" altLang="en-US" b="0" dirty="0" smtClean="0"/>
              <a:t>天排毒量最高，个别感染者排毒期可达</a:t>
            </a:r>
            <a:r>
              <a:rPr lang="en-US" b="0" dirty="0" smtClean="0"/>
              <a:t>4</a:t>
            </a:r>
            <a:r>
              <a:rPr lang="zh-CN" altLang="en-US" b="0" dirty="0" smtClean="0"/>
              <a:t>周；少数感染者表现为无临床症状但可排毒。</a:t>
            </a:r>
            <a:endParaRPr lang="en-US" altLang="zh-CN" b="0" dirty="0" smtClean="0"/>
          </a:p>
          <a:p>
            <a:endParaRPr lang="zh-CN" altLang="en-US"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24</a:t>
            </a:fld>
            <a:endParaRPr lang="en-US" altLang="zh-C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四、流行病学</a:t>
            </a:r>
            <a:endParaRPr lang="zh-CN" altLang="en-US" dirty="0"/>
          </a:p>
        </p:txBody>
      </p:sp>
      <p:sp>
        <p:nvSpPr>
          <p:cNvPr id="3" name="内容占位符 2"/>
          <p:cNvSpPr>
            <a:spLocks noGrp="1"/>
          </p:cNvSpPr>
          <p:nvPr>
            <p:ph idx="1"/>
          </p:nvPr>
        </p:nvSpPr>
        <p:spPr>
          <a:xfrm>
            <a:off x="468313" y="1268413"/>
            <a:ext cx="3889373" cy="4953000"/>
          </a:xfrm>
        </p:spPr>
        <p:txBody>
          <a:bodyPr/>
          <a:lstStyle/>
          <a:p>
            <a:r>
              <a:rPr lang="zh-CN" altLang="en-US" dirty="0" smtClean="0"/>
              <a:t>传染源：患者和隐性感染者。</a:t>
            </a:r>
            <a:endParaRPr lang="en-US" altLang="zh-CN" dirty="0" smtClean="0"/>
          </a:p>
          <a:p>
            <a:endParaRPr lang="en-US" altLang="zh-CN" dirty="0" smtClean="0"/>
          </a:p>
          <a:p>
            <a:r>
              <a:rPr lang="zh-CN" altLang="en-US" dirty="0" smtClean="0"/>
              <a:t>传播途径：</a:t>
            </a:r>
            <a:endParaRPr lang="en-US" altLang="zh-CN" dirty="0" smtClean="0"/>
          </a:p>
          <a:p>
            <a:r>
              <a:rPr lang="zh-CN" altLang="en-US" dirty="0" smtClean="0"/>
              <a:t>人传人：粪口途径（包括摄入粪便或呕吐物产生的气溶胶）、间接接触。</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25</a:t>
            </a:fld>
            <a:endParaRPr lang="en-US" altLang="zh-CN" dirty="0"/>
          </a:p>
        </p:txBody>
      </p:sp>
      <p:pic>
        <p:nvPicPr>
          <p:cNvPr id="5" name="Picture 2" descr="C:\Users\sys\Desktop\3757570398.jpg"/>
          <p:cNvPicPr>
            <a:picLocks noChangeAspect="1" noChangeArrowheads="1"/>
          </p:cNvPicPr>
          <p:nvPr/>
        </p:nvPicPr>
        <p:blipFill>
          <a:blip r:embed="rId2" cstate="print"/>
          <a:srcRect/>
          <a:stretch>
            <a:fillRect/>
          </a:stretch>
        </p:blipFill>
        <p:spPr bwMode="auto">
          <a:xfrm>
            <a:off x="4500562" y="1214422"/>
            <a:ext cx="4319656" cy="457203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8313" y="928671"/>
            <a:ext cx="8229600" cy="714379"/>
          </a:xfrm>
        </p:spPr>
        <p:txBody>
          <a:bodyPr/>
          <a:lstStyle/>
          <a:p>
            <a:r>
              <a:rPr lang="zh-CN" altLang="en-US" dirty="0" smtClean="0"/>
              <a:t> </a:t>
            </a:r>
            <a:r>
              <a:rPr lang="zh-CN" altLang="en-US" sz="2400" dirty="0" smtClean="0"/>
              <a:t>经食物：牡蛎等贝壳类。全球牡蛎感染率约</a:t>
            </a:r>
            <a:r>
              <a:rPr lang="en-US" altLang="zh-CN" sz="2400" dirty="0" smtClean="0"/>
              <a:t>10%-30%</a:t>
            </a:r>
            <a:r>
              <a:rPr lang="zh-CN" altLang="en-US" sz="2400" dirty="0" smtClean="0"/>
              <a:t>。</a:t>
            </a:r>
            <a:endParaRPr lang="en-US" altLang="zh-CN" sz="2400" dirty="0" smtClean="0"/>
          </a:p>
          <a:p>
            <a:endParaRPr lang="en-US" altLang="zh-CN" dirty="0" smtClean="0"/>
          </a:p>
          <a:p>
            <a:endParaRPr lang="en-US" altLang="zh-CN" dirty="0" smtClean="0"/>
          </a:p>
          <a:p>
            <a:endParaRPr lang="en-US" altLang="zh-CN" dirty="0" smtClean="0"/>
          </a:p>
          <a:p>
            <a:endParaRPr lang="en-US" altLang="zh-CN" dirty="0" smtClean="0"/>
          </a:p>
          <a:p>
            <a:pPr>
              <a:buNone/>
            </a:pPr>
            <a:endParaRPr lang="en-US" altLang="zh-CN" dirty="0" smtClean="0"/>
          </a:p>
        </p:txBody>
      </p:sp>
      <p:sp>
        <p:nvSpPr>
          <p:cNvPr id="2" name="标题 1"/>
          <p:cNvSpPr>
            <a:spLocks noGrp="1"/>
          </p:cNvSpPr>
          <p:nvPr>
            <p:ph type="title"/>
          </p:nvPr>
        </p:nvSpPr>
        <p:spPr/>
        <p:txBody>
          <a:bodyPr/>
          <a:lstStyle/>
          <a:p>
            <a:endParaRPr lang="zh-CN" altLang="en-US"/>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26</a:t>
            </a:fld>
            <a:endParaRPr lang="en-US" altLang="zh-CN" dirty="0"/>
          </a:p>
        </p:txBody>
      </p:sp>
      <p:grpSp>
        <p:nvGrpSpPr>
          <p:cNvPr id="19" name="组合 18"/>
          <p:cNvGrpSpPr/>
          <p:nvPr/>
        </p:nvGrpSpPr>
        <p:grpSpPr>
          <a:xfrm>
            <a:off x="899592" y="1556792"/>
            <a:ext cx="7500990" cy="4608512"/>
            <a:chOff x="685800" y="228600"/>
            <a:chExt cx="7848600" cy="5791200"/>
          </a:xfrm>
        </p:grpSpPr>
        <p:pic>
          <p:nvPicPr>
            <p:cNvPr id="10" name="Picture 9" descr="生鱼片"/>
            <p:cNvPicPr>
              <a:picLocks noChangeAspect="1" noChangeArrowheads="1"/>
            </p:cNvPicPr>
            <p:nvPr/>
          </p:nvPicPr>
          <p:blipFill>
            <a:blip r:embed="rId2" cstate="print"/>
            <a:srcRect/>
            <a:stretch>
              <a:fillRect/>
            </a:stretch>
          </p:blipFill>
          <p:spPr bwMode="auto">
            <a:xfrm>
              <a:off x="4800600" y="228600"/>
              <a:ext cx="3657600" cy="2971800"/>
            </a:xfrm>
            <a:prstGeom prst="rect">
              <a:avLst/>
            </a:prstGeom>
            <a:noFill/>
            <a:ln w="9525">
              <a:noFill/>
              <a:miter lim="800000"/>
              <a:headEnd/>
              <a:tailEnd/>
            </a:ln>
          </p:spPr>
        </p:pic>
        <p:pic>
          <p:nvPicPr>
            <p:cNvPr id="11" name="Picture 18" descr="日本吃生蚝"/>
            <p:cNvPicPr>
              <a:picLocks noChangeAspect="1" noChangeArrowheads="1"/>
            </p:cNvPicPr>
            <p:nvPr/>
          </p:nvPicPr>
          <p:blipFill>
            <a:blip r:embed="rId3" cstate="print"/>
            <a:srcRect/>
            <a:stretch>
              <a:fillRect/>
            </a:stretch>
          </p:blipFill>
          <p:spPr>
            <a:xfrm>
              <a:off x="685800" y="3352800"/>
              <a:ext cx="3657600" cy="2667000"/>
            </a:xfrm>
            <a:prstGeom prst="rect">
              <a:avLst/>
            </a:prstGeom>
            <a:noFill/>
            <a:ln/>
          </p:spPr>
        </p:pic>
        <p:pic>
          <p:nvPicPr>
            <p:cNvPr id="17" name="Picture 19" descr="生生蚝"/>
            <p:cNvPicPr>
              <a:picLocks noChangeAspect="1" noChangeArrowheads="1"/>
            </p:cNvPicPr>
            <p:nvPr/>
          </p:nvPicPr>
          <p:blipFill>
            <a:blip r:embed="rId4" cstate="print"/>
            <a:srcRect/>
            <a:stretch>
              <a:fillRect/>
            </a:stretch>
          </p:blipFill>
          <p:spPr>
            <a:xfrm>
              <a:off x="4800600" y="3352800"/>
              <a:ext cx="3733800" cy="2667000"/>
            </a:xfrm>
            <a:prstGeom prst="rect">
              <a:avLst/>
            </a:prstGeom>
            <a:noFill/>
            <a:ln/>
          </p:spPr>
        </p:pic>
        <p:pic>
          <p:nvPicPr>
            <p:cNvPr id="18" name="Picture 13" descr="海产品"/>
            <p:cNvPicPr>
              <a:picLocks noChangeAspect="1" noChangeArrowheads="1"/>
            </p:cNvPicPr>
            <p:nvPr/>
          </p:nvPicPr>
          <p:blipFill>
            <a:blip r:embed="rId5" cstate="print"/>
            <a:srcRect/>
            <a:stretch>
              <a:fillRect/>
            </a:stretch>
          </p:blipFill>
          <p:spPr>
            <a:xfrm>
              <a:off x="685800" y="304800"/>
              <a:ext cx="3657600" cy="2895600"/>
            </a:xfrm>
            <a:prstGeom prst="rect">
              <a:avLst/>
            </a:prstGeom>
            <a:noFill/>
            <a:ln/>
          </p:spPr>
        </p:pic>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68313" y="1124743"/>
            <a:ext cx="8229600" cy="4968553"/>
          </a:xfrm>
        </p:spPr>
        <p:txBody>
          <a:bodyPr/>
          <a:lstStyle/>
          <a:p>
            <a:r>
              <a:rPr lang="zh-CN" altLang="en-US" dirty="0" smtClean="0"/>
              <a:t> 经水传播：桶装水、市政供水、井水、沟渠水等。</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27</a:t>
            </a:fld>
            <a:endParaRPr lang="en-US" altLang="zh-CN" dirty="0"/>
          </a:p>
        </p:txBody>
      </p:sp>
      <p:pic>
        <p:nvPicPr>
          <p:cNvPr id="41986" name="Picture 2" descr="C:\Users\sys\Desktop\101309102370.jpg"/>
          <p:cNvPicPr>
            <a:picLocks noChangeAspect="1" noChangeArrowheads="1"/>
          </p:cNvPicPr>
          <p:nvPr/>
        </p:nvPicPr>
        <p:blipFill>
          <a:blip r:embed="rId2" cstate="print"/>
          <a:srcRect/>
          <a:stretch>
            <a:fillRect/>
          </a:stretch>
        </p:blipFill>
        <p:spPr bwMode="auto">
          <a:xfrm>
            <a:off x="5076056" y="1844824"/>
            <a:ext cx="3286148" cy="3143272"/>
          </a:xfrm>
          <a:prstGeom prst="rect">
            <a:avLst/>
          </a:prstGeom>
          <a:noFill/>
        </p:spPr>
      </p:pic>
      <p:pic>
        <p:nvPicPr>
          <p:cNvPr id="41987" name="Picture 3" descr="C:\Users\sys\Desktop\W020110919573452788014.jpg"/>
          <p:cNvPicPr>
            <a:picLocks noChangeAspect="1" noChangeArrowheads="1"/>
          </p:cNvPicPr>
          <p:nvPr/>
        </p:nvPicPr>
        <p:blipFill>
          <a:blip r:embed="rId3" cstate="print"/>
          <a:srcRect/>
          <a:stretch>
            <a:fillRect/>
          </a:stretch>
        </p:blipFill>
        <p:spPr bwMode="auto">
          <a:xfrm>
            <a:off x="683568" y="1844824"/>
            <a:ext cx="4165564" cy="3143272"/>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五、病例定义与疫情判定</a:t>
            </a:r>
            <a:endParaRPr lang="zh-CN" altLang="en-US" dirty="0"/>
          </a:p>
        </p:txBody>
      </p:sp>
      <p:sp>
        <p:nvSpPr>
          <p:cNvPr id="3" name="内容占位符 2"/>
          <p:cNvSpPr>
            <a:spLocks noGrp="1"/>
          </p:cNvSpPr>
          <p:nvPr>
            <p:ph idx="1"/>
          </p:nvPr>
        </p:nvSpPr>
        <p:spPr>
          <a:xfrm>
            <a:off x="468313" y="1000108"/>
            <a:ext cx="8229600" cy="5221305"/>
          </a:xfrm>
        </p:spPr>
        <p:txBody>
          <a:bodyPr/>
          <a:lstStyle/>
          <a:p>
            <a:pPr>
              <a:lnSpc>
                <a:spcPts val="3300"/>
              </a:lnSpc>
              <a:spcBef>
                <a:spcPts val="1200"/>
              </a:spcBef>
            </a:pPr>
            <a:r>
              <a:rPr lang="zh-CN" altLang="en-US" sz="2400" dirty="0" smtClean="0"/>
              <a:t>（一）疑似病例 </a:t>
            </a:r>
          </a:p>
          <a:p>
            <a:pPr>
              <a:lnSpc>
                <a:spcPts val="3300"/>
              </a:lnSpc>
              <a:spcBef>
                <a:spcPts val="1200"/>
              </a:spcBef>
            </a:pPr>
            <a:r>
              <a:rPr lang="zh-CN" altLang="en-US" dirty="0" smtClean="0"/>
              <a:t>即急性胃肠炎病例，定义为 </a:t>
            </a:r>
            <a:r>
              <a:rPr lang="en-US" altLang="zh-CN" dirty="0" smtClean="0"/>
              <a:t>24 </a:t>
            </a:r>
            <a:r>
              <a:rPr lang="zh-CN" altLang="en-US" dirty="0" smtClean="0"/>
              <a:t>小时内出现</a:t>
            </a:r>
            <a:r>
              <a:rPr lang="zh-CN" altLang="en-US" dirty="0" smtClean="0">
                <a:solidFill>
                  <a:srgbClr val="FF0000"/>
                </a:solidFill>
              </a:rPr>
              <a:t>排便≥</a:t>
            </a:r>
            <a:r>
              <a:rPr lang="en-US" altLang="zh-CN" dirty="0" smtClean="0">
                <a:solidFill>
                  <a:srgbClr val="FF0000"/>
                </a:solidFill>
              </a:rPr>
              <a:t>3 </a:t>
            </a:r>
            <a:r>
              <a:rPr lang="zh-CN" altLang="en-US" dirty="0" smtClean="0">
                <a:solidFill>
                  <a:srgbClr val="FF0000"/>
                </a:solidFill>
              </a:rPr>
              <a:t>次</a:t>
            </a:r>
            <a:r>
              <a:rPr lang="zh-CN" altLang="en-US" dirty="0" smtClean="0"/>
              <a:t>且有性状改变（呈稀水样便），和</a:t>
            </a:r>
            <a:r>
              <a:rPr lang="en-US" altLang="zh-CN" dirty="0" smtClean="0"/>
              <a:t>/</a:t>
            </a:r>
            <a:r>
              <a:rPr lang="zh-CN" altLang="en-US" dirty="0" smtClean="0"/>
              <a:t>或 </a:t>
            </a:r>
            <a:r>
              <a:rPr lang="en-US" altLang="zh-CN" dirty="0" smtClean="0"/>
              <a:t>24 </a:t>
            </a:r>
            <a:r>
              <a:rPr lang="zh-CN" altLang="en-US" dirty="0" smtClean="0"/>
              <a:t>小时内出现</a:t>
            </a:r>
            <a:r>
              <a:rPr lang="zh-CN" altLang="en-US" dirty="0" smtClean="0">
                <a:solidFill>
                  <a:srgbClr val="FF0000"/>
                </a:solidFill>
              </a:rPr>
              <a:t>呕吐≥</a:t>
            </a:r>
            <a:r>
              <a:rPr lang="en-US" altLang="zh-CN" dirty="0" smtClean="0">
                <a:solidFill>
                  <a:srgbClr val="FF0000"/>
                </a:solidFill>
              </a:rPr>
              <a:t>2 </a:t>
            </a:r>
            <a:r>
              <a:rPr lang="zh-CN" altLang="en-US" dirty="0" smtClean="0">
                <a:solidFill>
                  <a:srgbClr val="FF0000"/>
                </a:solidFill>
              </a:rPr>
              <a:t>次</a:t>
            </a:r>
            <a:r>
              <a:rPr lang="zh-CN" altLang="en-US" dirty="0" smtClean="0"/>
              <a:t>者。</a:t>
            </a:r>
            <a:endParaRPr lang="en-US" altLang="zh-CN" sz="2400" dirty="0" smtClean="0"/>
          </a:p>
          <a:p>
            <a:pPr>
              <a:lnSpc>
                <a:spcPts val="3300"/>
              </a:lnSpc>
              <a:spcBef>
                <a:spcPts val="1200"/>
              </a:spcBef>
            </a:pPr>
            <a:r>
              <a:rPr lang="zh-CN" altLang="en-US" sz="2400" dirty="0" smtClean="0"/>
              <a:t>（二）临床诊断病例 </a:t>
            </a:r>
          </a:p>
          <a:p>
            <a:pPr>
              <a:lnSpc>
                <a:spcPts val="3300"/>
              </a:lnSpc>
              <a:spcBef>
                <a:spcPts val="1200"/>
              </a:spcBef>
            </a:pPr>
            <a:r>
              <a:rPr lang="zh-CN" altLang="en-US" sz="2400" dirty="0" smtClean="0"/>
              <a:t>在诺如病毒感染引起的聚集性或暴发疫情中，满足疑似病例定义，且与实验室诊断病例有</a:t>
            </a:r>
            <a:r>
              <a:rPr lang="zh-CN" altLang="en-US" sz="2400" dirty="0" smtClean="0">
                <a:solidFill>
                  <a:srgbClr val="FF0000"/>
                </a:solidFill>
              </a:rPr>
              <a:t>流行病学关联</a:t>
            </a:r>
            <a:r>
              <a:rPr lang="zh-CN" altLang="en-US" sz="2400" dirty="0" smtClean="0"/>
              <a:t>的病例。</a:t>
            </a:r>
            <a:endParaRPr lang="en-US" altLang="zh-CN" sz="2400" dirty="0" smtClean="0"/>
          </a:p>
          <a:p>
            <a:pPr>
              <a:lnSpc>
                <a:spcPts val="3300"/>
              </a:lnSpc>
              <a:spcBef>
                <a:spcPts val="1200"/>
              </a:spcBef>
            </a:pPr>
            <a:r>
              <a:rPr lang="zh-CN" altLang="en-US" sz="2400" dirty="0" smtClean="0"/>
              <a:t>（三）实验室诊断病例 </a:t>
            </a:r>
          </a:p>
          <a:p>
            <a:pPr>
              <a:lnSpc>
                <a:spcPts val="3300"/>
              </a:lnSpc>
              <a:spcBef>
                <a:spcPts val="1200"/>
              </a:spcBef>
            </a:pPr>
            <a:r>
              <a:rPr lang="zh-CN" altLang="en-US" sz="2400" dirty="0" smtClean="0"/>
              <a:t>疑似病例或临床诊断病例中，粪便、肛拭子或呕吐物标本经</a:t>
            </a:r>
            <a:r>
              <a:rPr lang="zh-CN" altLang="en-US" sz="2400" dirty="0" smtClean="0">
                <a:solidFill>
                  <a:srgbClr val="FF0000"/>
                </a:solidFill>
              </a:rPr>
              <a:t>诺如病毒核酸检测阳性</a:t>
            </a:r>
            <a:r>
              <a:rPr lang="zh-CN" altLang="en-US" sz="2400" dirty="0" smtClean="0"/>
              <a:t>，或 </a:t>
            </a:r>
            <a:r>
              <a:rPr lang="en-US" altLang="zh-CN" sz="2400" dirty="0" smtClean="0"/>
              <a:t>ELISA</a:t>
            </a:r>
            <a:r>
              <a:rPr lang="zh-CN" altLang="en-US" sz="2400" dirty="0" smtClean="0"/>
              <a:t>抗原检测阳性者。 </a:t>
            </a:r>
          </a:p>
          <a:p>
            <a:endParaRPr lang="zh-CN" altLang="en-US"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28</a:t>
            </a:fld>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疫情判定标准</a:t>
            </a:r>
            <a:endParaRPr lang="zh-CN" altLang="en-US" dirty="0"/>
          </a:p>
        </p:txBody>
      </p:sp>
      <p:sp>
        <p:nvSpPr>
          <p:cNvPr id="3" name="内容占位符 2"/>
          <p:cNvSpPr>
            <a:spLocks noGrp="1"/>
          </p:cNvSpPr>
          <p:nvPr>
            <p:ph idx="1"/>
          </p:nvPr>
        </p:nvSpPr>
        <p:spPr/>
        <p:txBody>
          <a:bodyPr/>
          <a:lstStyle/>
          <a:p>
            <a:pPr>
              <a:spcBef>
                <a:spcPts val="1200"/>
              </a:spcBef>
            </a:pPr>
            <a:r>
              <a:rPr lang="zh-CN" altLang="en-US" sz="2800" b="0" dirty="0" smtClean="0"/>
              <a:t>聚集性疫情：</a:t>
            </a:r>
          </a:p>
          <a:p>
            <a:pPr lvl="1" eaLnBrk="1" hangingPunct="1">
              <a:lnSpc>
                <a:spcPct val="140000"/>
              </a:lnSpc>
              <a:buClr>
                <a:srgbClr val="0070C0"/>
              </a:buClr>
              <a:buFont typeface="Wingdings" pitchFamily="2" charset="2"/>
              <a:buChar char="l"/>
            </a:pPr>
            <a:r>
              <a:rPr lang="zh-CN" altLang="en-US" sz="2600" b="1" dirty="0" smtClean="0"/>
              <a:t>时间</a:t>
            </a:r>
            <a:r>
              <a:rPr lang="zh-CN" altLang="en-US" sz="2600" b="1" dirty="0" smtClean="0">
                <a:solidFill>
                  <a:srgbClr val="FF0000"/>
                </a:solidFill>
              </a:rPr>
              <a:t>：</a:t>
            </a:r>
            <a:r>
              <a:rPr lang="en-US" altLang="zh-CN" sz="2600" b="1" dirty="0" smtClean="0">
                <a:solidFill>
                  <a:srgbClr val="FF0000"/>
                </a:solidFill>
              </a:rPr>
              <a:t>3</a:t>
            </a:r>
            <a:r>
              <a:rPr lang="zh-CN" altLang="zh-CN" sz="2600" b="1" dirty="0" smtClean="0">
                <a:solidFill>
                  <a:srgbClr val="FF0000"/>
                </a:solidFill>
              </a:rPr>
              <a:t>天内</a:t>
            </a:r>
            <a:r>
              <a:rPr lang="zh-CN" altLang="en-US" sz="2600" b="1" dirty="0" smtClean="0">
                <a:solidFill>
                  <a:srgbClr val="FF0000"/>
                </a:solidFill>
              </a:rPr>
              <a:t>；</a:t>
            </a:r>
            <a:endParaRPr lang="en-US" altLang="zh-CN" sz="2600" b="1" dirty="0" smtClean="0"/>
          </a:p>
          <a:p>
            <a:pPr lvl="1" eaLnBrk="1" hangingPunct="1">
              <a:lnSpc>
                <a:spcPct val="140000"/>
              </a:lnSpc>
              <a:buClr>
                <a:srgbClr val="0070C0"/>
              </a:buClr>
              <a:buFont typeface="Wingdings" pitchFamily="2" charset="2"/>
              <a:buChar char="l"/>
            </a:pPr>
            <a:r>
              <a:rPr lang="zh-CN" altLang="en-US" sz="2600" b="1" dirty="0" smtClean="0"/>
              <a:t>空间：</a:t>
            </a:r>
            <a:r>
              <a:rPr lang="zh-CN" altLang="zh-CN" sz="2600" b="1" dirty="0" smtClean="0"/>
              <a:t>同一学校、托幼机构、医疗机构、养老院、工厂、建筑工地、游轮、社区</a:t>
            </a:r>
            <a:r>
              <a:rPr lang="en-US" altLang="zh-CN" sz="2600" b="1" dirty="0" smtClean="0"/>
              <a:t>/</a:t>
            </a:r>
            <a:r>
              <a:rPr lang="zh-CN" altLang="zh-CN" sz="2600" b="1" dirty="0" smtClean="0"/>
              <a:t>村庄等集体单位或场所</a:t>
            </a:r>
            <a:r>
              <a:rPr lang="zh-CN" altLang="en-US" sz="2600" b="1" dirty="0" smtClean="0"/>
              <a:t>；</a:t>
            </a:r>
            <a:endParaRPr lang="en-US" altLang="zh-CN" sz="2600" b="1" dirty="0" smtClean="0"/>
          </a:p>
          <a:p>
            <a:pPr lvl="1" eaLnBrk="1" hangingPunct="1">
              <a:lnSpc>
                <a:spcPct val="140000"/>
              </a:lnSpc>
              <a:buClr>
                <a:srgbClr val="0070C0"/>
              </a:buClr>
              <a:buFont typeface="Wingdings" pitchFamily="2" charset="2"/>
              <a:buChar char="l"/>
            </a:pPr>
            <a:r>
              <a:rPr lang="zh-CN" altLang="en-US" sz="2600" b="1" dirty="0" smtClean="0"/>
              <a:t>人群及数量：</a:t>
            </a:r>
            <a:r>
              <a:rPr lang="en-US" altLang="zh-CN" sz="2600" b="1" dirty="0" smtClean="0">
                <a:solidFill>
                  <a:srgbClr val="FF0000"/>
                </a:solidFill>
              </a:rPr>
              <a:t>5</a:t>
            </a:r>
            <a:r>
              <a:rPr lang="zh-CN" altLang="zh-CN" sz="2600" b="1" dirty="0" smtClean="0">
                <a:solidFill>
                  <a:srgbClr val="FF0000"/>
                </a:solidFill>
              </a:rPr>
              <a:t>例及以上</a:t>
            </a:r>
            <a:r>
              <a:rPr lang="zh-CN" altLang="zh-CN" sz="2600" b="1" dirty="0" smtClean="0"/>
              <a:t>有流行病学关联的诺如病毒感染病例，其中</a:t>
            </a:r>
            <a:r>
              <a:rPr lang="zh-CN" altLang="zh-CN" sz="2600" b="1" dirty="0" smtClean="0">
                <a:solidFill>
                  <a:srgbClr val="FF0000"/>
                </a:solidFill>
              </a:rPr>
              <a:t>至少</a:t>
            </a:r>
            <a:r>
              <a:rPr lang="en-US" altLang="zh-CN" sz="2600" b="1" dirty="0" smtClean="0">
                <a:solidFill>
                  <a:srgbClr val="FF0000"/>
                </a:solidFill>
              </a:rPr>
              <a:t>2</a:t>
            </a:r>
            <a:r>
              <a:rPr lang="zh-CN" altLang="zh-CN" sz="2600" b="1" dirty="0" smtClean="0">
                <a:solidFill>
                  <a:srgbClr val="FF0000"/>
                </a:solidFill>
              </a:rPr>
              <a:t>例是实验室诊断病例</a:t>
            </a:r>
            <a:r>
              <a:rPr lang="zh-CN" altLang="zh-CN" sz="2600" b="1" dirty="0" smtClean="0"/>
              <a:t>。</a:t>
            </a:r>
          </a:p>
          <a:p>
            <a:endParaRPr lang="zh-CN" altLang="en-US"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29</a:t>
            </a:fld>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a:t>
            </a:fld>
            <a:endParaRPr lang="en-US" altLang="zh-CN" dirty="0"/>
          </a:p>
        </p:txBody>
      </p:sp>
      <p:grpSp>
        <p:nvGrpSpPr>
          <p:cNvPr id="5" name="组合 4"/>
          <p:cNvGrpSpPr/>
          <p:nvPr/>
        </p:nvGrpSpPr>
        <p:grpSpPr>
          <a:xfrm>
            <a:off x="1907704" y="1052736"/>
            <a:ext cx="4608512" cy="3384376"/>
            <a:chOff x="785786" y="2714620"/>
            <a:chExt cx="3000396" cy="2698451"/>
          </a:xfrm>
          <a:blipFill>
            <a:blip r:embed="rId2"/>
            <a:tile tx="0" ty="0" sx="100000" sy="100000" flip="none" algn="tl"/>
          </a:blipFill>
        </p:grpSpPr>
        <p:sp>
          <p:nvSpPr>
            <p:cNvPr id="6" name="等腰三角形 5"/>
            <p:cNvSpPr/>
            <p:nvPr/>
          </p:nvSpPr>
          <p:spPr>
            <a:xfrm>
              <a:off x="1428728" y="3000372"/>
              <a:ext cx="1643074" cy="1643074"/>
            </a:xfrm>
            <a:prstGeom prst="triangl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箭头连接符 6"/>
            <p:cNvCxnSpPr/>
            <p:nvPr/>
          </p:nvCxnSpPr>
          <p:spPr>
            <a:xfrm rot="5400000">
              <a:off x="821505" y="3393281"/>
              <a:ext cx="1571636" cy="785818"/>
            </a:xfrm>
            <a:prstGeom prst="straightConnector1">
              <a:avLst/>
            </a:prstGeom>
            <a:grpFill/>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rot="16200000" flipH="1">
              <a:off x="2107389" y="3393281"/>
              <a:ext cx="1643074" cy="857256"/>
            </a:xfrm>
            <a:prstGeom prst="straightConnector1">
              <a:avLst/>
            </a:prstGeom>
            <a:grpFill/>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1357290" y="4929198"/>
              <a:ext cx="1857388" cy="1588"/>
            </a:xfrm>
            <a:prstGeom prst="straightConnector1">
              <a:avLst/>
            </a:prstGeom>
            <a:grpFill/>
            <a:ln>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000232" y="2714620"/>
              <a:ext cx="642942" cy="276999"/>
            </a:xfrm>
            <a:prstGeom prst="rect">
              <a:avLst/>
            </a:prstGeom>
            <a:grpFill/>
          </p:spPr>
          <p:txBody>
            <a:bodyPr wrap="square" rtlCol="0">
              <a:spAutoFit/>
            </a:bodyPr>
            <a:lstStyle/>
            <a:p>
              <a:r>
                <a:rPr lang="zh-CN" altLang="en-US" sz="1200" b="1" dirty="0" smtClean="0"/>
                <a:t>病原体</a:t>
              </a:r>
            </a:p>
          </p:txBody>
        </p:sp>
        <p:sp>
          <p:nvSpPr>
            <p:cNvPr id="11" name="TextBox 10"/>
            <p:cNvSpPr txBox="1"/>
            <p:nvPr/>
          </p:nvSpPr>
          <p:spPr>
            <a:xfrm>
              <a:off x="785786" y="4643446"/>
              <a:ext cx="642942" cy="276999"/>
            </a:xfrm>
            <a:prstGeom prst="rect">
              <a:avLst/>
            </a:prstGeom>
            <a:grpFill/>
          </p:spPr>
          <p:txBody>
            <a:bodyPr wrap="square" rtlCol="0">
              <a:spAutoFit/>
            </a:bodyPr>
            <a:lstStyle/>
            <a:p>
              <a:r>
                <a:rPr lang="zh-CN" altLang="en-US" sz="1200" b="1" dirty="0" smtClean="0"/>
                <a:t>宿主</a:t>
              </a:r>
            </a:p>
          </p:txBody>
        </p:sp>
        <p:sp>
          <p:nvSpPr>
            <p:cNvPr id="12" name="TextBox 11"/>
            <p:cNvSpPr txBox="1"/>
            <p:nvPr/>
          </p:nvSpPr>
          <p:spPr>
            <a:xfrm>
              <a:off x="3143240" y="4643446"/>
              <a:ext cx="642942" cy="276999"/>
            </a:xfrm>
            <a:prstGeom prst="rect">
              <a:avLst/>
            </a:prstGeom>
            <a:grpFill/>
          </p:spPr>
          <p:txBody>
            <a:bodyPr wrap="square" rtlCol="0">
              <a:spAutoFit/>
            </a:bodyPr>
            <a:lstStyle/>
            <a:p>
              <a:r>
                <a:rPr lang="zh-CN" altLang="en-US" sz="1200" b="1" dirty="0" smtClean="0"/>
                <a:t>环境</a:t>
              </a:r>
            </a:p>
          </p:txBody>
        </p:sp>
        <p:sp>
          <p:nvSpPr>
            <p:cNvPr id="13" name="TextBox 12"/>
            <p:cNvSpPr txBox="1"/>
            <p:nvPr/>
          </p:nvSpPr>
          <p:spPr>
            <a:xfrm>
              <a:off x="1352998" y="5136072"/>
              <a:ext cx="2000264" cy="276999"/>
            </a:xfrm>
            <a:prstGeom prst="rect">
              <a:avLst/>
            </a:prstGeom>
            <a:grpFill/>
          </p:spPr>
          <p:txBody>
            <a:bodyPr wrap="square" rtlCol="0">
              <a:spAutoFit/>
            </a:bodyPr>
            <a:lstStyle/>
            <a:p>
              <a:pPr algn="ctr"/>
              <a:r>
                <a:rPr lang="zh-CN" altLang="en-US" sz="1200" b="1" dirty="0" smtClean="0"/>
                <a:t>传染病三角模型</a:t>
              </a:r>
            </a:p>
          </p:txBody>
        </p:sp>
      </p:grpSp>
      <p:sp>
        <p:nvSpPr>
          <p:cNvPr id="14" name="TextBox 13"/>
          <p:cNvSpPr txBox="1"/>
          <p:nvPr/>
        </p:nvSpPr>
        <p:spPr>
          <a:xfrm>
            <a:off x="683568" y="4725144"/>
            <a:ext cx="7848872" cy="830997"/>
          </a:xfrm>
          <a:prstGeom prst="rect">
            <a:avLst/>
          </a:prstGeom>
          <a:noFill/>
        </p:spPr>
        <p:txBody>
          <a:bodyPr wrap="square" rtlCol="0">
            <a:spAutoFit/>
          </a:bodyPr>
          <a:lstStyle/>
          <a:p>
            <a:r>
              <a:rPr lang="zh-CN" altLang="en-US" sz="2400" b="1" dirty="0" smtClean="0">
                <a:latin typeface="华文细黑"/>
              </a:rPr>
              <a:t>■免疫与致病力</a:t>
            </a:r>
            <a:r>
              <a:rPr lang="en-US" altLang="zh-CN" sz="2400" b="1" dirty="0" smtClean="0">
                <a:latin typeface="华文细黑"/>
              </a:rPr>
              <a:t>PK</a:t>
            </a:r>
            <a:r>
              <a:rPr lang="zh-CN" altLang="en-US" sz="2400" b="1" dirty="0" smtClean="0">
                <a:latin typeface="华文细黑"/>
              </a:rPr>
              <a:t>结果即感染谱：病原体被清除、隐性感染、显性感染、病原携带状态、潜伏性感染。</a:t>
            </a:r>
            <a:endParaRPr lang="zh-CN" altLang="en-US" sz="2400" b="1" dirty="0">
              <a:latin typeface="华文细黑"/>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暴发疫情： </a:t>
            </a:r>
          </a:p>
          <a:p>
            <a:pPr eaLnBrk="1" hangingPunct="1">
              <a:lnSpc>
                <a:spcPct val="130000"/>
              </a:lnSpc>
              <a:buClr>
                <a:srgbClr val="FF0000"/>
              </a:buClr>
              <a:buFont typeface="Wingdings" pitchFamily="2" charset="2"/>
              <a:buChar char="p"/>
            </a:pPr>
            <a:r>
              <a:rPr lang="zh-CN" altLang="en-US" b="1" dirty="0" smtClean="0"/>
              <a:t>时间：</a:t>
            </a:r>
            <a:r>
              <a:rPr lang="en-US" altLang="zh-CN" b="1" dirty="0" smtClean="0">
                <a:solidFill>
                  <a:srgbClr val="FF0000"/>
                </a:solidFill>
              </a:rPr>
              <a:t>7</a:t>
            </a:r>
            <a:r>
              <a:rPr lang="zh-CN" altLang="zh-CN" b="1" dirty="0" smtClean="0">
                <a:solidFill>
                  <a:srgbClr val="FF0000"/>
                </a:solidFill>
              </a:rPr>
              <a:t>天</a:t>
            </a:r>
            <a:r>
              <a:rPr lang="zh-CN" altLang="zh-CN" b="1" dirty="0" smtClean="0"/>
              <a:t>内</a:t>
            </a:r>
            <a:endParaRPr lang="en-US" altLang="zh-CN" b="1" dirty="0" smtClean="0"/>
          </a:p>
          <a:p>
            <a:pPr eaLnBrk="1" hangingPunct="1">
              <a:lnSpc>
                <a:spcPct val="130000"/>
              </a:lnSpc>
              <a:buClr>
                <a:srgbClr val="FF0000"/>
              </a:buClr>
              <a:buFont typeface="Wingdings" pitchFamily="2" charset="2"/>
              <a:buChar char="p"/>
            </a:pPr>
            <a:r>
              <a:rPr lang="zh-CN" altLang="en-US" b="1" dirty="0" smtClean="0"/>
              <a:t>空间：</a:t>
            </a:r>
            <a:r>
              <a:rPr lang="zh-CN" altLang="zh-CN" b="1" dirty="0" smtClean="0"/>
              <a:t>同一学校、托幼机构、医疗机构、养老院、工厂、建筑工地、游轮、社区</a:t>
            </a:r>
            <a:r>
              <a:rPr lang="en-US" altLang="zh-CN" b="1" dirty="0" smtClean="0"/>
              <a:t>/</a:t>
            </a:r>
            <a:r>
              <a:rPr lang="zh-CN" altLang="zh-CN" b="1" dirty="0" smtClean="0"/>
              <a:t>村庄等集体单位或场所</a:t>
            </a:r>
            <a:r>
              <a:rPr lang="zh-CN" altLang="en-US" b="1" dirty="0" smtClean="0"/>
              <a:t>；</a:t>
            </a:r>
            <a:endParaRPr lang="en-US" altLang="zh-CN" b="1" dirty="0" smtClean="0"/>
          </a:p>
          <a:p>
            <a:pPr eaLnBrk="1" hangingPunct="1">
              <a:lnSpc>
                <a:spcPct val="130000"/>
              </a:lnSpc>
              <a:buClr>
                <a:srgbClr val="FF0000"/>
              </a:buClr>
              <a:buFont typeface="Wingdings" pitchFamily="2" charset="2"/>
              <a:buChar char="p"/>
            </a:pPr>
            <a:r>
              <a:rPr lang="zh-CN" altLang="en-US" b="1" dirty="0" smtClean="0"/>
              <a:t>人群及数量：</a:t>
            </a:r>
            <a:r>
              <a:rPr lang="en-US" altLang="zh-CN" b="1" dirty="0" smtClean="0">
                <a:solidFill>
                  <a:srgbClr val="FF0000"/>
                </a:solidFill>
              </a:rPr>
              <a:t>20</a:t>
            </a:r>
            <a:r>
              <a:rPr lang="zh-CN" altLang="zh-CN" b="1" dirty="0" smtClean="0">
                <a:solidFill>
                  <a:srgbClr val="FF0000"/>
                </a:solidFill>
              </a:rPr>
              <a:t>例</a:t>
            </a:r>
            <a:r>
              <a:rPr lang="zh-CN" altLang="zh-CN" b="1" dirty="0" smtClean="0"/>
              <a:t>及以上有流行病学关联的诺如病毒感染病例，其中</a:t>
            </a:r>
            <a:r>
              <a:rPr lang="zh-CN" altLang="zh-CN" b="1" dirty="0" smtClean="0">
                <a:solidFill>
                  <a:srgbClr val="FF0000"/>
                </a:solidFill>
              </a:rPr>
              <a:t>至少</a:t>
            </a:r>
            <a:r>
              <a:rPr lang="en-US" altLang="zh-CN" b="1" dirty="0" smtClean="0">
                <a:solidFill>
                  <a:srgbClr val="FF0000"/>
                </a:solidFill>
              </a:rPr>
              <a:t>2</a:t>
            </a:r>
            <a:r>
              <a:rPr lang="zh-CN" altLang="zh-CN" b="1" dirty="0" smtClean="0">
                <a:solidFill>
                  <a:srgbClr val="FF0000"/>
                </a:solidFill>
              </a:rPr>
              <a:t>例</a:t>
            </a:r>
            <a:r>
              <a:rPr lang="zh-CN" altLang="zh-CN" b="1" dirty="0" smtClean="0"/>
              <a:t>是实验室诊断病例。</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30</a:t>
            </a:fld>
            <a:endParaRPr lang="en-US" altLang="zh-CN"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六、疫情报告</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solidFill>
                  <a:srgbClr val="FF0000"/>
                </a:solidFill>
              </a:rPr>
              <a:t>学校、托幼机构、</a:t>
            </a:r>
            <a:r>
              <a:rPr lang="zh-CN" altLang="en-US" dirty="0" smtClean="0"/>
              <a:t>医疗机构、养老院、工厂、建筑工地、游轮等集体单位或场所，</a:t>
            </a:r>
            <a:r>
              <a:rPr lang="zh-CN" altLang="en-US" dirty="0" smtClean="0">
                <a:solidFill>
                  <a:srgbClr val="FF0000"/>
                </a:solidFill>
              </a:rPr>
              <a:t>立即</a:t>
            </a:r>
            <a:r>
              <a:rPr lang="zh-CN" altLang="en-US" dirty="0" smtClean="0"/>
              <a:t>报告。</a:t>
            </a:r>
            <a:endParaRPr lang="en-US" altLang="zh-CN" dirty="0" smtClean="0"/>
          </a:p>
          <a:p>
            <a:pPr>
              <a:lnSpc>
                <a:spcPct val="150000"/>
              </a:lnSpc>
            </a:pPr>
            <a:r>
              <a:rPr lang="en-US" altLang="zh-CN" dirty="0" smtClean="0"/>
              <a:t>CDC</a:t>
            </a:r>
            <a:r>
              <a:rPr lang="zh-CN" altLang="en-US" dirty="0" smtClean="0">
                <a:solidFill>
                  <a:srgbClr val="FF0000"/>
                </a:solidFill>
              </a:rPr>
              <a:t>及时核实</a:t>
            </a:r>
            <a:r>
              <a:rPr lang="zh-CN" altLang="en-US" dirty="0" smtClean="0"/>
              <a:t>调查。 </a:t>
            </a:r>
            <a:endParaRPr lang="en-US" altLang="zh-CN" dirty="0" smtClean="0"/>
          </a:p>
          <a:p>
            <a:pPr>
              <a:lnSpc>
                <a:spcPct val="150000"/>
              </a:lnSpc>
            </a:pPr>
            <a:r>
              <a:rPr lang="en-US" altLang="zh-CN" dirty="0" smtClean="0"/>
              <a:t>《</a:t>
            </a:r>
            <a:r>
              <a:rPr lang="zh-CN" altLang="en-US" dirty="0" smtClean="0"/>
              <a:t>国家突发公共卫生事件相关信息报告管理工作规范（试行）</a:t>
            </a:r>
            <a:r>
              <a:rPr lang="en-US" altLang="zh-CN" dirty="0" smtClean="0"/>
              <a:t>》</a:t>
            </a:r>
            <a:r>
              <a:rPr lang="zh-CN" altLang="en-US" dirty="0" smtClean="0"/>
              <a:t>卫办应急发</a:t>
            </a:r>
            <a:r>
              <a:rPr lang="en-US" altLang="zh-CN" dirty="0" smtClean="0"/>
              <a:t>〔</a:t>
            </a:r>
            <a:r>
              <a:rPr lang="en-US" dirty="0" smtClean="0"/>
              <a:t>2005</a:t>
            </a:r>
            <a:r>
              <a:rPr lang="en-US" altLang="zh-CN" dirty="0" smtClean="0"/>
              <a:t>〕</a:t>
            </a:r>
            <a:r>
              <a:rPr lang="en-US" dirty="0" smtClean="0"/>
              <a:t>288</a:t>
            </a:r>
            <a:r>
              <a:rPr lang="zh-CN" altLang="en-US" dirty="0" smtClean="0"/>
              <a:t>号：</a:t>
            </a:r>
            <a:r>
              <a:rPr lang="zh-CN" altLang="en-US" dirty="0" smtClean="0">
                <a:solidFill>
                  <a:srgbClr val="FF0000"/>
                </a:solidFill>
              </a:rPr>
              <a:t>“感染性腹泻（除霍乱、痢疾、伤寒和副伤寒以外）：</a:t>
            </a:r>
            <a:r>
              <a:rPr lang="en-US" dirty="0" smtClean="0">
                <a:solidFill>
                  <a:srgbClr val="FF0000"/>
                </a:solidFill>
              </a:rPr>
              <a:t>1</a:t>
            </a:r>
            <a:r>
              <a:rPr lang="zh-CN" altLang="en-US" dirty="0" smtClean="0">
                <a:solidFill>
                  <a:srgbClr val="FF0000"/>
                </a:solidFill>
              </a:rPr>
              <a:t>周内，同一学校、幼儿园、自然村寨、社区、建筑工地等集体单位中发生</a:t>
            </a:r>
            <a:r>
              <a:rPr lang="en-US" dirty="0" smtClean="0">
                <a:solidFill>
                  <a:srgbClr val="FF0000"/>
                </a:solidFill>
              </a:rPr>
              <a:t>20</a:t>
            </a:r>
            <a:r>
              <a:rPr lang="zh-CN" altLang="en-US" dirty="0" smtClean="0">
                <a:solidFill>
                  <a:srgbClr val="FF0000"/>
                </a:solidFill>
              </a:rPr>
              <a:t>例及以上感染性腹泻病例，或死亡</a:t>
            </a:r>
            <a:r>
              <a:rPr lang="en-US" dirty="0" smtClean="0">
                <a:solidFill>
                  <a:srgbClr val="FF0000"/>
                </a:solidFill>
              </a:rPr>
              <a:t>1</a:t>
            </a:r>
            <a:r>
              <a:rPr lang="zh-CN" altLang="en-US" dirty="0" smtClean="0">
                <a:solidFill>
                  <a:srgbClr val="FF0000"/>
                </a:solidFill>
              </a:rPr>
              <a:t>例及以上。”</a:t>
            </a:r>
            <a:endParaRPr lang="en-US" altLang="zh-CN" dirty="0" smtClean="0">
              <a:solidFill>
                <a:srgbClr val="FF0000"/>
              </a:solidFill>
            </a:endParaRPr>
          </a:p>
          <a:p>
            <a:pPr>
              <a:lnSpc>
                <a:spcPct val="150000"/>
              </a:lnSpc>
            </a:pPr>
            <a:r>
              <a:rPr lang="zh-CN" altLang="en-US" dirty="0" smtClean="0"/>
              <a:t>突发公共卫生事件分级内涵的释义（试行）</a:t>
            </a:r>
            <a:endParaRPr lang="en-US" altLang="zh-CN" dirty="0" smtClean="0"/>
          </a:p>
          <a:p>
            <a:pPr>
              <a:lnSpc>
                <a:spcPct val="150000"/>
              </a:lnSpc>
            </a:pPr>
            <a:endParaRPr lang="zh-CN" altLang="en-US" dirty="0" smtClean="0">
              <a:solidFill>
                <a:srgbClr val="FF0000"/>
              </a:solidFill>
            </a:endParaRPr>
          </a:p>
          <a:p>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31</a:t>
            </a:fld>
            <a:endParaRPr lang="en-US" altLang="zh-CN"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七、疫情调查</a:t>
            </a:r>
            <a:endParaRPr lang="zh-CN" altLang="en-US" dirty="0"/>
          </a:p>
        </p:txBody>
      </p:sp>
      <p:sp>
        <p:nvSpPr>
          <p:cNvPr id="3" name="内容占位符 2"/>
          <p:cNvSpPr>
            <a:spLocks noGrp="1"/>
          </p:cNvSpPr>
          <p:nvPr>
            <p:ph idx="1"/>
          </p:nvPr>
        </p:nvSpPr>
        <p:spPr>
          <a:xfrm>
            <a:off x="467544" y="908720"/>
            <a:ext cx="8229600" cy="5184576"/>
          </a:xfrm>
        </p:spPr>
        <p:txBody>
          <a:bodyPr/>
          <a:lstStyle/>
          <a:p>
            <a:r>
              <a:rPr lang="zh-CN" altLang="en-US" dirty="0" smtClean="0"/>
              <a:t>核实诊断</a:t>
            </a:r>
            <a:endParaRPr lang="en-US" altLang="zh-CN" dirty="0" smtClean="0"/>
          </a:p>
          <a:p>
            <a:r>
              <a:rPr lang="zh-CN" altLang="en-US" dirty="0" smtClean="0"/>
              <a:t>制定病例定义、开展病例搜索</a:t>
            </a:r>
            <a:endParaRPr lang="en-US" altLang="zh-CN" dirty="0" smtClean="0"/>
          </a:p>
          <a:p>
            <a:r>
              <a:rPr lang="zh-CN" altLang="en-US" dirty="0" smtClean="0"/>
              <a:t>个案调查</a:t>
            </a:r>
            <a:endParaRPr lang="en-US" altLang="zh-CN" dirty="0" smtClean="0"/>
          </a:p>
          <a:p>
            <a:r>
              <a:rPr lang="zh-CN" altLang="en-US" dirty="0" smtClean="0"/>
              <a:t>描述性分析</a:t>
            </a:r>
            <a:endParaRPr lang="en-US" altLang="zh-CN" dirty="0" smtClean="0"/>
          </a:p>
          <a:p>
            <a:r>
              <a:rPr lang="zh-CN" altLang="en-US" dirty="0" smtClean="0"/>
              <a:t>卫生学调查</a:t>
            </a:r>
            <a:endParaRPr lang="en-US" altLang="zh-CN" dirty="0" smtClean="0"/>
          </a:p>
          <a:p>
            <a:r>
              <a:rPr lang="zh-CN" altLang="en-US" dirty="0" smtClean="0"/>
              <a:t>提出病因假设</a:t>
            </a:r>
            <a:endParaRPr lang="en-US" altLang="zh-CN" dirty="0" smtClean="0"/>
          </a:p>
          <a:p>
            <a:r>
              <a:rPr lang="zh-CN" altLang="en-US" dirty="0" smtClean="0"/>
              <a:t>分析性研究</a:t>
            </a:r>
            <a:endParaRPr lang="en-US" altLang="zh-CN" dirty="0" smtClean="0"/>
          </a:p>
          <a:p>
            <a:r>
              <a:rPr lang="zh-CN" altLang="en-US" dirty="0" smtClean="0"/>
              <a:t>迅速采取控制措施</a:t>
            </a:r>
            <a:endParaRPr lang="en-US" altLang="zh-CN" dirty="0" smtClean="0"/>
          </a:p>
          <a:p>
            <a:r>
              <a:rPr lang="zh-CN" altLang="en-US" dirty="0" smtClean="0"/>
              <a:t>交流反馈</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32</a:t>
            </a:fld>
            <a:endParaRPr lang="en-US" altLang="zh-CN"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样本采集</a:t>
            </a:r>
            <a:endParaRPr lang="zh-CN" altLang="en-US" dirty="0"/>
          </a:p>
        </p:txBody>
      </p:sp>
      <p:sp>
        <p:nvSpPr>
          <p:cNvPr id="3" name="内容占位符 2"/>
          <p:cNvSpPr>
            <a:spLocks noGrp="1"/>
          </p:cNvSpPr>
          <p:nvPr>
            <p:ph idx="1"/>
          </p:nvPr>
        </p:nvSpPr>
        <p:spPr/>
        <p:txBody>
          <a:bodyPr/>
          <a:lstStyle/>
          <a:p>
            <a:r>
              <a:rPr lang="zh-CN" altLang="en-US" sz="2800" dirty="0" smtClean="0"/>
              <a:t>优先顺序：粪便</a:t>
            </a:r>
            <a:r>
              <a:rPr lang="en-US" altLang="zh-CN" sz="2800" dirty="0" smtClean="0"/>
              <a:t>/</a:t>
            </a:r>
            <a:r>
              <a:rPr lang="zh-CN" altLang="en-US" sz="2800" dirty="0" smtClean="0"/>
              <a:t>呕吐物 </a:t>
            </a:r>
            <a:r>
              <a:rPr lang="en-US" altLang="zh-CN" sz="2800" dirty="0" smtClean="0"/>
              <a:t>&gt;</a:t>
            </a:r>
            <a:r>
              <a:rPr lang="zh-CN" altLang="en-US" sz="2800" dirty="0" smtClean="0"/>
              <a:t>肛拭子</a:t>
            </a:r>
            <a:r>
              <a:rPr lang="en-US" altLang="zh-CN" sz="2800" dirty="0" smtClean="0"/>
              <a:t>&gt;</a:t>
            </a:r>
            <a:r>
              <a:rPr lang="zh-CN" altLang="en-US" sz="2800" dirty="0" smtClean="0"/>
              <a:t>咽拭子</a:t>
            </a:r>
          </a:p>
          <a:p>
            <a:r>
              <a:rPr lang="zh-CN" altLang="en-US" sz="2800" dirty="0" smtClean="0"/>
              <a:t>水 </a:t>
            </a:r>
          </a:p>
          <a:p>
            <a:r>
              <a:rPr lang="zh-CN" altLang="en-US" sz="2800" dirty="0" smtClean="0"/>
              <a:t>食品 </a:t>
            </a:r>
          </a:p>
          <a:p>
            <a:r>
              <a:rPr lang="zh-CN" altLang="en-US" sz="2800" dirty="0" smtClean="0"/>
              <a:t>环境涂抹样 </a:t>
            </a:r>
          </a:p>
          <a:p>
            <a:r>
              <a:rPr lang="zh-CN" altLang="en-US" sz="2800" dirty="0" smtClean="0"/>
              <a:t>采集病例发病 </a:t>
            </a:r>
            <a:r>
              <a:rPr lang="en-US" altLang="zh-CN" sz="2800" dirty="0" smtClean="0"/>
              <a:t>2‐5 </a:t>
            </a:r>
            <a:r>
              <a:rPr lang="zh-CN" altLang="en-US" sz="2800" dirty="0" smtClean="0"/>
              <a:t>天内的粪便、带便肛拭子或呕吐物标本。至少采集 </a:t>
            </a:r>
            <a:r>
              <a:rPr lang="en-US" altLang="zh-CN" sz="2800" dirty="0" smtClean="0"/>
              <a:t>10 </a:t>
            </a:r>
            <a:r>
              <a:rPr lang="zh-CN" altLang="en-US" sz="2800" dirty="0" smtClean="0"/>
              <a:t>例</a:t>
            </a:r>
            <a:r>
              <a:rPr lang="en-US" altLang="zh-CN" sz="2800" dirty="0" smtClean="0"/>
              <a:t>,</a:t>
            </a:r>
            <a:r>
              <a:rPr lang="zh-CN" altLang="en-US" sz="2800" dirty="0" smtClean="0"/>
              <a:t>不足</a:t>
            </a:r>
            <a:r>
              <a:rPr lang="en-US" altLang="zh-CN" sz="2800" dirty="0" smtClean="0"/>
              <a:t>10 </a:t>
            </a:r>
            <a:r>
              <a:rPr lang="zh-CN" altLang="en-US" sz="2800" dirty="0" smtClean="0"/>
              <a:t>例全部采集。</a:t>
            </a:r>
            <a:endParaRPr lang="en-US" altLang="zh-CN" sz="2800" dirty="0" smtClean="0"/>
          </a:p>
          <a:p>
            <a:r>
              <a:rPr lang="zh-CN" altLang="en-US" sz="2800" dirty="0" smtClean="0"/>
              <a:t>食品从业人员、护理员等工作人员的粪便、带便肛拭子标本。</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33</a:t>
            </a:fld>
            <a:endParaRPr lang="en-US" altLang="zh-CN" dirty="0"/>
          </a:p>
        </p:txBody>
      </p:sp>
      <p:grpSp>
        <p:nvGrpSpPr>
          <p:cNvPr id="10" name="组合 9"/>
          <p:cNvGrpSpPr/>
          <p:nvPr/>
        </p:nvGrpSpPr>
        <p:grpSpPr>
          <a:xfrm>
            <a:off x="899592" y="1700808"/>
            <a:ext cx="3960440" cy="2016224"/>
            <a:chOff x="755576" y="1772816"/>
            <a:chExt cx="3960440" cy="1296144"/>
          </a:xfrm>
        </p:grpSpPr>
        <p:sp>
          <p:nvSpPr>
            <p:cNvPr id="8" name="圆角矩形 7"/>
            <p:cNvSpPr/>
            <p:nvPr/>
          </p:nvSpPr>
          <p:spPr>
            <a:xfrm>
              <a:off x="755576" y="1772816"/>
              <a:ext cx="2448272" cy="1296144"/>
            </a:xfrm>
            <a:prstGeom prst="roundRect">
              <a:avLst/>
            </a:prstGeom>
            <a:solidFill>
              <a:schemeClr val="bg1">
                <a:alpha val="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3203848" y="2060848"/>
              <a:ext cx="1512168" cy="707886"/>
            </a:xfrm>
            <a:prstGeom prst="rect">
              <a:avLst/>
            </a:prstGeom>
            <a:noFill/>
          </p:spPr>
          <p:txBody>
            <a:bodyPr wrap="square" rtlCol="0">
              <a:spAutoFit/>
            </a:bodyPr>
            <a:lstStyle/>
            <a:p>
              <a:r>
                <a:rPr lang="zh-CN" altLang="en-US" dirty="0" smtClean="0"/>
                <a:t>怀疑为可疑因素时采集</a:t>
              </a:r>
              <a:endParaRPr lang="zh-CN" alt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八、防控措施</a:t>
            </a:r>
            <a:r>
              <a:rPr lang="en-US" altLang="zh-CN" sz="2400" dirty="0" smtClean="0"/>
              <a:t>-</a:t>
            </a:r>
            <a:r>
              <a:rPr lang="zh-CN" altLang="en-US" sz="2400" dirty="0" smtClean="0"/>
              <a:t>传染源管理</a:t>
            </a:r>
            <a:endParaRPr lang="zh-CN" altLang="en-US" sz="2400" dirty="0"/>
          </a:p>
        </p:txBody>
      </p:sp>
      <p:sp>
        <p:nvSpPr>
          <p:cNvPr id="3" name="内容占位符 2"/>
          <p:cNvSpPr>
            <a:spLocks noGrp="1"/>
          </p:cNvSpPr>
          <p:nvPr>
            <p:ph idx="1"/>
          </p:nvPr>
        </p:nvSpPr>
        <p:spPr>
          <a:xfrm>
            <a:off x="468313" y="1196753"/>
            <a:ext cx="8229600" cy="5024660"/>
          </a:xfrm>
        </p:spPr>
        <p:txBody>
          <a:bodyPr/>
          <a:lstStyle/>
          <a:p>
            <a:pPr>
              <a:lnSpc>
                <a:spcPct val="150000"/>
              </a:lnSpc>
            </a:pPr>
            <a:r>
              <a:rPr lang="zh-CN" altLang="en-US" sz="2600" dirty="0" smtClean="0"/>
              <a:t>病例管理：急性期至症状完全消失后 </a:t>
            </a:r>
            <a:r>
              <a:rPr lang="en-US" altLang="zh-CN" sz="2600" dirty="0" smtClean="0">
                <a:solidFill>
                  <a:srgbClr val="FF0000"/>
                </a:solidFill>
              </a:rPr>
              <a:t>72 </a:t>
            </a:r>
            <a:r>
              <a:rPr lang="zh-CN" altLang="en-US" sz="2600" dirty="0" smtClean="0">
                <a:solidFill>
                  <a:srgbClr val="FF0000"/>
                </a:solidFill>
              </a:rPr>
              <a:t>小时</a:t>
            </a:r>
            <a:r>
              <a:rPr lang="zh-CN" altLang="en-US" sz="2600" dirty="0" smtClean="0"/>
              <a:t>应进行隔离。</a:t>
            </a:r>
            <a:endParaRPr lang="en-US" altLang="zh-CN" sz="2600" dirty="0" smtClean="0"/>
          </a:p>
          <a:p>
            <a:pPr>
              <a:lnSpc>
                <a:spcPct val="150000"/>
              </a:lnSpc>
            </a:pPr>
            <a:r>
              <a:rPr lang="zh-CN" altLang="en-US" sz="2600" dirty="0" smtClean="0"/>
              <a:t>隐性感染者：建议自诺如病毒核酸检测阳性后 </a:t>
            </a:r>
            <a:r>
              <a:rPr lang="en-US" altLang="zh-CN" sz="2600" dirty="0" smtClean="0">
                <a:solidFill>
                  <a:srgbClr val="FF0000"/>
                </a:solidFill>
              </a:rPr>
              <a:t>72 </a:t>
            </a:r>
            <a:r>
              <a:rPr lang="zh-CN" altLang="en-US" sz="2600" dirty="0" smtClean="0">
                <a:solidFill>
                  <a:srgbClr val="FF0000"/>
                </a:solidFill>
              </a:rPr>
              <a:t>小时</a:t>
            </a:r>
            <a:r>
              <a:rPr lang="zh-CN" altLang="en-US" sz="2600" dirty="0" smtClean="0"/>
              <a:t>内进行居家隔离。</a:t>
            </a:r>
            <a:endParaRPr lang="en-US" altLang="zh-CN" sz="2600" dirty="0" smtClean="0"/>
          </a:p>
          <a:p>
            <a:pPr>
              <a:lnSpc>
                <a:spcPct val="150000"/>
              </a:lnSpc>
            </a:pPr>
            <a:r>
              <a:rPr lang="zh-CN" altLang="en-US" sz="2600" dirty="0" smtClean="0"/>
              <a:t>食品从业人员：采取更为严格的病例管理策略，需</a:t>
            </a:r>
            <a:r>
              <a:rPr lang="zh-CN" altLang="en-US" sz="2600" dirty="0" smtClean="0">
                <a:solidFill>
                  <a:srgbClr val="FF0000"/>
                </a:solidFill>
              </a:rPr>
              <a:t>连续 </a:t>
            </a:r>
            <a:r>
              <a:rPr lang="en-US" altLang="zh-CN" sz="2600" dirty="0" smtClean="0">
                <a:solidFill>
                  <a:srgbClr val="FF0000"/>
                </a:solidFill>
              </a:rPr>
              <a:t>2 </a:t>
            </a:r>
            <a:r>
              <a:rPr lang="zh-CN" altLang="en-US" sz="2600" dirty="0" smtClean="0">
                <a:solidFill>
                  <a:srgbClr val="FF0000"/>
                </a:solidFill>
              </a:rPr>
              <a:t>天粪便或肛拭子诺如病毒核酸检测阴性</a:t>
            </a:r>
            <a:r>
              <a:rPr lang="zh-CN" altLang="en-US" sz="2600" dirty="0" smtClean="0"/>
              <a:t>后方可上岗。 </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34</a:t>
            </a:fld>
            <a:endParaRPr lang="en-US" altLang="zh-CN"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八、防控措施</a:t>
            </a:r>
            <a:r>
              <a:rPr lang="en-US" altLang="zh-CN" sz="2400" dirty="0" smtClean="0"/>
              <a:t>-</a:t>
            </a:r>
            <a:r>
              <a:rPr lang="zh-CN" altLang="en-US" sz="2400" dirty="0" smtClean="0"/>
              <a:t>切断传播途径</a:t>
            </a:r>
            <a:endParaRPr lang="zh-CN" altLang="en-US" sz="2400" dirty="0"/>
          </a:p>
        </p:txBody>
      </p:sp>
      <p:sp>
        <p:nvSpPr>
          <p:cNvPr id="3" name="内容占位符 2"/>
          <p:cNvSpPr>
            <a:spLocks noGrp="1"/>
          </p:cNvSpPr>
          <p:nvPr>
            <p:ph idx="1"/>
          </p:nvPr>
        </p:nvSpPr>
        <p:spPr/>
        <p:txBody>
          <a:bodyPr/>
          <a:lstStyle/>
          <a:p>
            <a:r>
              <a:rPr lang="zh-CN" altLang="en-US" sz="2800" dirty="0" smtClean="0"/>
              <a:t>手卫生 </a:t>
            </a:r>
          </a:p>
          <a:p>
            <a:r>
              <a:rPr lang="zh-CN" altLang="en-US" sz="2800" dirty="0" smtClean="0"/>
              <a:t>环境消毒 </a:t>
            </a:r>
            <a:r>
              <a:rPr lang="en-US" altLang="zh-CN" sz="2800" dirty="0" smtClean="0"/>
              <a:t>:</a:t>
            </a:r>
            <a:r>
              <a:rPr lang="zh-CN" altLang="en-US" sz="2800" dirty="0" smtClean="0">
                <a:solidFill>
                  <a:srgbClr val="FF0000"/>
                </a:solidFill>
              </a:rPr>
              <a:t>呕吐物</a:t>
            </a:r>
            <a:r>
              <a:rPr lang="zh-CN" altLang="en-US" sz="2800" dirty="0" smtClean="0"/>
              <a:t>、排泄物等污染物污染的环境物体表面、生活用品、食品加工工具、生活饮用水等进行消毒。</a:t>
            </a:r>
            <a:endParaRPr lang="en-US" altLang="zh-CN" sz="2800" dirty="0" smtClean="0"/>
          </a:p>
          <a:p>
            <a:r>
              <a:rPr lang="zh-CN" altLang="en-US" sz="2800" dirty="0" smtClean="0"/>
              <a:t>食品安全管理 </a:t>
            </a:r>
          </a:p>
          <a:p>
            <a:r>
              <a:rPr lang="zh-CN" altLang="en-US" sz="2800" dirty="0" smtClean="0"/>
              <a:t>水安全管理 </a:t>
            </a:r>
          </a:p>
          <a:p>
            <a:r>
              <a:rPr lang="zh-CN" altLang="en-US" sz="2800" dirty="0" smtClean="0"/>
              <a:t>风险评估 </a:t>
            </a:r>
          </a:p>
          <a:p>
            <a:r>
              <a:rPr lang="zh-CN" altLang="en-US" sz="2800" dirty="0" smtClean="0"/>
              <a:t>健康教育 </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35</a:t>
            </a:fld>
            <a:endParaRPr lang="en-US" altLang="zh-CN"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疫情终止</a:t>
            </a:r>
            <a:endParaRPr lang="zh-CN" altLang="en-US" dirty="0"/>
          </a:p>
        </p:txBody>
      </p:sp>
      <p:sp>
        <p:nvSpPr>
          <p:cNvPr id="3" name="内容占位符 2"/>
          <p:cNvSpPr>
            <a:spLocks noGrp="1"/>
          </p:cNvSpPr>
          <p:nvPr>
            <p:ph idx="1"/>
          </p:nvPr>
        </p:nvSpPr>
        <p:spPr>
          <a:xfrm>
            <a:off x="468313" y="1124744"/>
            <a:ext cx="8229600" cy="5096669"/>
          </a:xfrm>
        </p:spPr>
        <p:txBody>
          <a:bodyPr/>
          <a:lstStyle/>
          <a:p>
            <a:pPr>
              <a:lnSpc>
                <a:spcPct val="150000"/>
              </a:lnSpc>
            </a:pPr>
            <a:r>
              <a:rPr lang="zh-CN" altLang="en-US" b="0" dirty="0" smtClean="0"/>
              <a:t>①自最后一例病例隔离起 </a:t>
            </a:r>
            <a:r>
              <a:rPr lang="en-US" altLang="zh-CN" b="0" dirty="0" smtClean="0"/>
              <a:t>72 </a:t>
            </a:r>
            <a:r>
              <a:rPr lang="zh-CN" altLang="en-US" b="0" dirty="0" smtClean="0"/>
              <a:t>小时后未再发现新的诺如病毒感染病例，或者疫情发生机构的急性胃肠炎病例数降至往年同期基线水平。 </a:t>
            </a:r>
            <a:endParaRPr lang="en-US" altLang="zh-CN" b="0" dirty="0" smtClean="0"/>
          </a:p>
          <a:p>
            <a:pPr>
              <a:lnSpc>
                <a:spcPct val="150000"/>
              </a:lnSpc>
            </a:pPr>
            <a:r>
              <a:rPr lang="zh-CN" altLang="en-US" b="0" dirty="0" smtClean="0"/>
              <a:t>②传播危险因素得到有效控制。如食物或水传播：停止供应污染水源或食品，且污染的环境已经开展规范消毒；如人传人：病例已经隔离治疗，且污染的环境已经开展规范消毒。</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36</a:t>
            </a:fld>
            <a:endParaRPr lang="en-US" altLang="zh-CN"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123825"/>
            <a:ext cx="8075240" cy="563563"/>
          </a:xfrm>
        </p:spPr>
        <p:txBody>
          <a:bodyPr/>
          <a:lstStyle/>
          <a:p>
            <a:r>
              <a:rPr lang="zh-CN" altLang="zh-CN" b="0" dirty="0" smtClean="0">
                <a:latin typeface="华文细黑"/>
              </a:rPr>
              <a:t>儿童应该怎么预防？</a:t>
            </a:r>
            <a:endParaRPr lang="zh-CN" altLang="en-US" dirty="0"/>
          </a:p>
        </p:txBody>
      </p:sp>
      <p:sp>
        <p:nvSpPr>
          <p:cNvPr id="3" name="内容占位符 2"/>
          <p:cNvSpPr>
            <a:spLocks noGrp="1"/>
          </p:cNvSpPr>
          <p:nvPr>
            <p:ph idx="1"/>
          </p:nvPr>
        </p:nvSpPr>
        <p:spPr/>
        <p:txBody>
          <a:bodyPr/>
          <a:lstStyle/>
          <a:p>
            <a:pPr>
              <a:lnSpc>
                <a:spcPts val="3400"/>
              </a:lnSpc>
              <a:spcBef>
                <a:spcPts val="1200"/>
              </a:spcBef>
            </a:pPr>
            <a:r>
              <a:rPr lang="zh-CN" altLang="zh-CN" b="0" dirty="0" smtClean="0">
                <a:latin typeface="华文细黑"/>
              </a:rPr>
              <a:t>（</a:t>
            </a:r>
            <a:r>
              <a:rPr lang="en-US" altLang="zh-CN" b="0" dirty="0" smtClean="0">
                <a:latin typeface="华文细黑"/>
              </a:rPr>
              <a:t>1</a:t>
            </a:r>
            <a:r>
              <a:rPr lang="zh-CN" altLang="zh-CN" b="0" dirty="0" smtClean="0">
                <a:latin typeface="华文细黑"/>
              </a:rPr>
              <a:t>）保持良好的饮食习惯。不吃没熟的食物（如海鲜、沙拉类），不吃变质、不洁、生冷、生腌食物，食物至少煮沸</a:t>
            </a:r>
            <a:r>
              <a:rPr lang="en-US" altLang="zh-CN" b="0" dirty="0" smtClean="0">
                <a:latin typeface="华文细黑"/>
              </a:rPr>
              <a:t> 15</a:t>
            </a:r>
            <a:r>
              <a:rPr lang="zh-CN" altLang="zh-CN" b="0" dirty="0" smtClean="0">
                <a:latin typeface="华文细黑"/>
              </a:rPr>
              <a:t>～</a:t>
            </a:r>
            <a:r>
              <a:rPr lang="en-US" altLang="zh-CN" b="0" dirty="0" smtClean="0">
                <a:latin typeface="华文细黑"/>
              </a:rPr>
              <a:t>20 </a:t>
            </a:r>
            <a:r>
              <a:rPr lang="zh-CN" altLang="zh-CN" b="0" dirty="0" smtClean="0">
                <a:latin typeface="华文细黑"/>
              </a:rPr>
              <a:t>分钟后才可放心食用。</a:t>
            </a:r>
            <a:endParaRPr lang="en-US" altLang="zh-CN" b="0" dirty="0" smtClean="0">
              <a:latin typeface="华文细黑"/>
            </a:endParaRPr>
          </a:p>
          <a:p>
            <a:pPr>
              <a:lnSpc>
                <a:spcPts val="3400"/>
              </a:lnSpc>
              <a:spcBef>
                <a:spcPts val="1200"/>
              </a:spcBef>
            </a:pPr>
            <a:r>
              <a:rPr lang="zh-CN" altLang="zh-CN" b="0" dirty="0" smtClean="0">
                <a:latin typeface="华文细黑"/>
              </a:rPr>
              <a:t>（</a:t>
            </a:r>
            <a:r>
              <a:rPr lang="en-US" altLang="zh-CN" b="0" dirty="0" smtClean="0">
                <a:latin typeface="华文细黑"/>
              </a:rPr>
              <a:t>2</a:t>
            </a:r>
            <a:r>
              <a:rPr lang="zh-CN" altLang="zh-CN" b="0" dirty="0" smtClean="0">
                <a:latin typeface="华文细黑"/>
              </a:rPr>
              <a:t>）养成良好的个人卫生习惯。坚持勤洗手、勤剪指甲。进食前，应用肥皂及清水洗净双手。如厕或处理呕吐物及粪便后须彻底洗净双手。</a:t>
            </a:r>
            <a:endParaRPr lang="en-US" altLang="zh-CN" b="0" dirty="0" smtClean="0">
              <a:latin typeface="华文细黑"/>
            </a:endParaRPr>
          </a:p>
          <a:p>
            <a:pPr>
              <a:lnSpc>
                <a:spcPts val="3400"/>
              </a:lnSpc>
              <a:spcBef>
                <a:spcPts val="1200"/>
              </a:spcBef>
            </a:pPr>
            <a:r>
              <a:rPr lang="zh-CN" altLang="zh-CN" b="0" dirty="0" smtClean="0">
                <a:latin typeface="华文细黑"/>
              </a:rPr>
              <a:t>（</a:t>
            </a:r>
            <a:r>
              <a:rPr lang="en-US" altLang="zh-CN" b="0" dirty="0" smtClean="0">
                <a:latin typeface="华文细黑"/>
              </a:rPr>
              <a:t>3</a:t>
            </a:r>
            <a:r>
              <a:rPr lang="zh-CN" altLang="zh-CN" b="0" dirty="0" smtClean="0">
                <a:latin typeface="华文细黑"/>
              </a:rPr>
              <a:t>）及时就医。出现呕吐、腹泻等胃肠症状时，应尽早到各医院的肠道门诊就诊，不要跟亲朋好友接触。不去人群密集的公共场所，减少传染的机会。</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37</a:t>
            </a:fld>
            <a:endParaRPr lang="en-US" altLang="zh-CN"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学校在疫情处置中的职责</a:t>
            </a:r>
            <a:endParaRPr lang="zh-CN" altLang="en-US" dirty="0"/>
          </a:p>
        </p:txBody>
      </p:sp>
      <p:sp>
        <p:nvSpPr>
          <p:cNvPr id="3" name="内容占位符 2"/>
          <p:cNvSpPr>
            <a:spLocks noGrp="1"/>
          </p:cNvSpPr>
          <p:nvPr>
            <p:ph idx="1"/>
          </p:nvPr>
        </p:nvSpPr>
        <p:spPr/>
        <p:txBody>
          <a:bodyPr/>
          <a:lstStyle/>
          <a:p>
            <a:r>
              <a:rPr lang="zh-CN" altLang="en-US" dirty="0" smtClean="0"/>
              <a:t>省卫生厅、省教育厅关于印发</a:t>
            </a:r>
            <a:r>
              <a:rPr lang="en-US" altLang="zh-CN" dirty="0" smtClean="0"/>
              <a:t>《</a:t>
            </a:r>
            <a:r>
              <a:rPr lang="zh-CN" altLang="en-US" dirty="0" smtClean="0"/>
              <a:t>江苏省托幼机构卫生保健标准</a:t>
            </a:r>
            <a:r>
              <a:rPr lang="en-US" altLang="zh-CN" dirty="0" smtClean="0"/>
              <a:t>》</a:t>
            </a:r>
            <a:r>
              <a:rPr lang="zh-CN" altLang="en-US" dirty="0" smtClean="0"/>
              <a:t>的通知（苏卫基妇</a:t>
            </a:r>
            <a:r>
              <a:rPr lang="en-US" altLang="zh-CN" dirty="0" smtClean="0"/>
              <a:t>〔2004〕15</a:t>
            </a:r>
            <a:r>
              <a:rPr lang="zh-CN" altLang="en-US" dirty="0" smtClean="0"/>
              <a:t>号）</a:t>
            </a:r>
            <a:endParaRPr lang="en-US" altLang="zh-CN" dirty="0" smtClean="0"/>
          </a:p>
          <a:p>
            <a:r>
              <a:rPr lang="zh-CN" altLang="en-US" dirty="0" smtClean="0"/>
              <a:t>关于印发</a:t>
            </a:r>
            <a:r>
              <a:rPr lang="en-US" altLang="zh-CN" dirty="0" smtClean="0"/>
              <a:t>《</a:t>
            </a:r>
            <a:r>
              <a:rPr lang="zh-CN" altLang="en-US" dirty="0" smtClean="0"/>
              <a:t>学校和托幼机构传染病疫情报告工作规范（试行）</a:t>
            </a:r>
            <a:r>
              <a:rPr lang="en-US" altLang="zh-CN" dirty="0" smtClean="0"/>
              <a:t>》</a:t>
            </a:r>
            <a:r>
              <a:rPr lang="zh-CN" altLang="en-US" dirty="0" smtClean="0"/>
              <a:t>的通知（卫办疾控发</a:t>
            </a:r>
            <a:r>
              <a:rPr lang="en-US" altLang="zh-CN" dirty="0" smtClean="0"/>
              <a:t>[2006]</a:t>
            </a:r>
            <a:r>
              <a:rPr lang="zh-CN" altLang="en-US" dirty="0" smtClean="0"/>
              <a:t>６５号）</a:t>
            </a:r>
            <a:endParaRPr lang="en-US" altLang="zh-CN" dirty="0" smtClean="0"/>
          </a:p>
          <a:p>
            <a:r>
              <a:rPr lang="zh-CN" altLang="en-US" dirty="0" smtClean="0"/>
              <a:t>省卫生厅、省教育厅关于进一步做好托幼机构卫生保健工作的通知（苏卫社妇</a:t>
            </a:r>
            <a:r>
              <a:rPr lang="en-US" altLang="zh-CN" dirty="0" smtClean="0"/>
              <a:t>〔2008〕4</a:t>
            </a:r>
            <a:r>
              <a:rPr lang="zh-CN" altLang="en-US" dirty="0" smtClean="0"/>
              <a:t>号）</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38</a:t>
            </a:fld>
            <a:endParaRPr lang="en-US" altLang="zh-CN"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关于进一步加强托幼机构卫生保健工作管理的通知（宁卫基妇</a:t>
            </a:r>
            <a:r>
              <a:rPr lang="en-US" altLang="zh-CN" dirty="0" smtClean="0"/>
              <a:t>[2008]20</a:t>
            </a:r>
            <a:r>
              <a:rPr lang="zh-CN" altLang="en-US" dirty="0" smtClean="0"/>
              <a:t>）</a:t>
            </a:r>
            <a:endParaRPr lang="en-US" altLang="zh-CN" dirty="0" smtClean="0"/>
          </a:p>
          <a:p>
            <a:r>
              <a:rPr lang="zh-CN" altLang="en-US" dirty="0" smtClean="0"/>
              <a:t>托儿所幼儿园卫生保健管理办法（卫生部 教育部令 </a:t>
            </a:r>
            <a:r>
              <a:rPr lang="en-US" altLang="zh-CN" dirty="0" smtClean="0"/>
              <a:t>2010</a:t>
            </a:r>
            <a:r>
              <a:rPr lang="zh-CN" altLang="en-US" dirty="0" smtClean="0"/>
              <a:t>年第</a:t>
            </a:r>
            <a:r>
              <a:rPr lang="en-US" altLang="zh-CN" dirty="0" smtClean="0"/>
              <a:t>76</a:t>
            </a:r>
            <a:r>
              <a:rPr lang="zh-CN" altLang="en-US" dirty="0" smtClean="0"/>
              <a:t>号）</a:t>
            </a:r>
            <a:endParaRPr lang="en-US" altLang="zh-CN" dirty="0" smtClean="0"/>
          </a:p>
          <a:p>
            <a:r>
              <a:rPr lang="zh-CN" altLang="en-US" dirty="0" smtClean="0"/>
              <a:t>托儿所幼儿园卫生保健工作规范（卫妇社发</a:t>
            </a:r>
            <a:r>
              <a:rPr lang="en-US" altLang="zh-CN" dirty="0" smtClean="0"/>
              <a:t>〔2012〕35</a:t>
            </a:r>
            <a:r>
              <a:rPr lang="zh-CN" altLang="en-US" dirty="0" smtClean="0"/>
              <a:t>号）</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39</a:t>
            </a:fld>
            <a:endParaRPr lang="en-US" altLang="zh-C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分类</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a:t>
            </a:fld>
            <a:endParaRPr lang="en-US" altLang="zh-CN" dirty="0"/>
          </a:p>
        </p:txBody>
      </p:sp>
      <p:graphicFrame>
        <p:nvGraphicFramePr>
          <p:cNvPr id="5" name="内容占位符 6"/>
          <p:cNvGraphicFramePr>
            <a:graphicFrameLocks/>
          </p:cNvGraphicFramePr>
          <p:nvPr/>
        </p:nvGraphicFramePr>
        <p:xfrm>
          <a:off x="323528" y="1124745"/>
          <a:ext cx="8496944" cy="4083521"/>
        </p:xfrm>
        <a:graphic>
          <a:graphicData uri="http://schemas.openxmlformats.org/drawingml/2006/table">
            <a:tbl>
              <a:tblPr firstRow="1" bandRow="1">
                <a:tableStyleId>{5C22544A-7EE6-4342-B048-85BDC9FD1C3A}</a:tableStyleId>
              </a:tblPr>
              <a:tblGrid>
                <a:gridCol w="2183229"/>
                <a:gridCol w="6313715"/>
              </a:tblGrid>
              <a:tr h="627138">
                <a:tc>
                  <a:txBody>
                    <a:bodyPr/>
                    <a:lstStyle/>
                    <a:p>
                      <a:pPr algn="ctr"/>
                      <a:r>
                        <a:rPr lang="zh-CN" altLang="en-US" dirty="0" smtClean="0"/>
                        <a:t>分类依据</a:t>
                      </a:r>
                      <a:endParaRPr lang="zh-CN" altLang="en-US" dirty="0"/>
                    </a:p>
                  </a:txBody>
                  <a:tcPr anchor="ctr"/>
                </a:tc>
                <a:tc>
                  <a:txBody>
                    <a:bodyPr/>
                    <a:lstStyle/>
                    <a:p>
                      <a:pPr algn="ctr"/>
                      <a:r>
                        <a:rPr lang="zh-CN" altLang="en-US" dirty="0" smtClean="0"/>
                        <a:t>分类结果</a:t>
                      </a:r>
                      <a:endParaRPr lang="zh-CN" altLang="en-US" dirty="0"/>
                    </a:p>
                  </a:txBody>
                  <a:tcPr anchor="ctr"/>
                </a:tc>
              </a:tr>
              <a:tr h="627138">
                <a:tc>
                  <a:txBody>
                    <a:bodyPr/>
                    <a:lstStyle/>
                    <a:p>
                      <a:pPr algn="l"/>
                      <a:r>
                        <a:rPr lang="zh-CN" altLang="en-US" dirty="0" smtClean="0"/>
                        <a:t>病原体</a:t>
                      </a:r>
                      <a:endParaRPr lang="zh-CN" altLang="en-US" dirty="0"/>
                    </a:p>
                  </a:txBody>
                  <a:tcPr anchor="ctr"/>
                </a:tc>
                <a:tc>
                  <a:txBody>
                    <a:bodyPr/>
                    <a:lstStyle/>
                    <a:p>
                      <a:pPr algn="l"/>
                      <a:r>
                        <a:rPr lang="zh-CN" altLang="en-US" dirty="0" smtClean="0"/>
                        <a:t>病毒、细菌、寄生虫、真菌、朊粒</a:t>
                      </a:r>
                      <a:endParaRPr lang="zh-CN" altLang="en-US" dirty="0"/>
                    </a:p>
                  </a:txBody>
                  <a:tcPr anchor="ctr"/>
                </a:tc>
              </a:tr>
              <a:tr h="627138">
                <a:tc>
                  <a:txBody>
                    <a:bodyPr/>
                    <a:lstStyle/>
                    <a:p>
                      <a:pPr algn="l"/>
                      <a:r>
                        <a:rPr lang="zh-CN" altLang="en-US" dirty="0" smtClean="0">
                          <a:solidFill>
                            <a:srgbClr val="FF0000"/>
                          </a:solidFill>
                        </a:rPr>
                        <a:t>侵入门户</a:t>
                      </a:r>
                      <a:endParaRPr lang="zh-CN" altLang="en-US" dirty="0">
                        <a:solidFill>
                          <a:srgbClr val="FF0000"/>
                        </a:solidFill>
                      </a:endParaRPr>
                    </a:p>
                  </a:txBody>
                  <a:tcPr anchor="ctr"/>
                </a:tc>
                <a:tc>
                  <a:txBody>
                    <a:bodyPr/>
                    <a:lstStyle/>
                    <a:p>
                      <a:pPr algn="l"/>
                      <a:r>
                        <a:rPr lang="zh-CN" altLang="en-US" dirty="0" smtClean="0">
                          <a:solidFill>
                            <a:srgbClr val="FF0000"/>
                          </a:solidFill>
                        </a:rPr>
                        <a:t>呼吸道、肠道、皮肤、生殖器、胎盘、血液</a:t>
                      </a:r>
                      <a:endParaRPr lang="zh-CN" altLang="en-US" dirty="0">
                        <a:solidFill>
                          <a:srgbClr val="FF0000"/>
                        </a:solidFill>
                      </a:endParaRPr>
                    </a:p>
                  </a:txBody>
                  <a:tcPr anchor="ctr"/>
                </a:tc>
              </a:tr>
              <a:tr h="1574969">
                <a:tc>
                  <a:txBody>
                    <a:bodyPr/>
                    <a:lstStyle/>
                    <a:p>
                      <a:pPr algn="l"/>
                      <a:endParaRPr lang="en-US" altLang="zh-CN" dirty="0" smtClean="0"/>
                    </a:p>
                    <a:p>
                      <a:pPr algn="l"/>
                      <a:r>
                        <a:rPr lang="zh-CN" altLang="en-US" dirty="0" smtClean="0"/>
                        <a:t>传播方式</a:t>
                      </a:r>
                      <a:endParaRPr lang="zh-CN" altLang="en-US" dirty="0"/>
                    </a:p>
                  </a:txBody>
                  <a:tcPr anchor="ctr"/>
                </a:tc>
                <a:tc>
                  <a:txBody>
                    <a:bodyPr/>
                    <a:lstStyle/>
                    <a:p>
                      <a:pPr algn="l"/>
                      <a:r>
                        <a:rPr lang="zh-CN" altLang="en-US" dirty="0" smtClean="0"/>
                        <a:t>直播传播：触摸、咬、接吻或性交；黏膜直接接触；飞沬；经胎盘传播等</a:t>
                      </a:r>
                      <a:endParaRPr lang="en-US" altLang="zh-CN" dirty="0" smtClean="0"/>
                    </a:p>
                    <a:p>
                      <a:pPr algn="l"/>
                      <a:r>
                        <a:rPr lang="zh-CN" altLang="en-US" dirty="0" smtClean="0"/>
                        <a:t>间接传播：介质（如餐具、玩具、食物、医疗器械、生物制品等）；虫媒；空气等</a:t>
                      </a:r>
                      <a:endParaRPr lang="zh-CN" altLang="en-US" dirty="0"/>
                    </a:p>
                  </a:txBody>
                  <a:tcPr anchor="ctr"/>
                </a:tc>
              </a:tr>
              <a:tr h="627138">
                <a:tc>
                  <a:txBody>
                    <a:bodyPr/>
                    <a:lstStyle/>
                    <a:p>
                      <a:pPr algn="l"/>
                      <a:r>
                        <a:rPr lang="zh-CN" altLang="en-US" dirty="0" smtClean="0"/>
                        <a:t>贮存宿主</a:t>
                      </a:r>
                      <a:endParaRPr lang="zh-CN" altLang="en-US" dirty="0"/>
                    </a:p>
                  </a:txBody>
                  <a:tcPr anchor="ctr"/>
                </a:tc>
                <a:tc>
                  <a:txBody>
                    <a:bodyPr/>
                    <a:lstStyle/>
                    <a:p>
                      <a:pPr algn="l"/>
                      <a:r>
                        <a:rPr lang="zh-CN" altLang="en-US" dirty="0" smtClean="0"/>
                        <a:t>人；动物；土壤；水</a:t>
                      </a:r>
                      <a:endParaRPr lang="zh-CN" altLang="en-US" dirty="0"/>
                    </a:p>
                  </a:txBody>
                  <a:tcPr anchor="ctr"/>
                </a:tc>
              </a:tr>
            </a:tbl>
          </a:graphicData>
        </a:graphic>
      </p:graphicFrame>
      <p:sp>
        <p:nvSpPr>
          <p:cNvPr id="6" name="TextBox 5"/>
          <p:cNvSpPr txBox="1"/>
          <p:nvPr/>
        </p:nvSpPr>
        <p:spPr>
          <a:xfrm>
            <a:off x="395536" y="5445224"/>
            <a:ext cx="8136904" cy="707886"/>
          </a:xfrm>
          <a:prstGeom prst="rect">
            <a:avLst/>
          </a:prstGeom>
          <a:noFill/>
        </p:spPr>
        <p:txBody>
          <a:bodyPr wrap="square" rtlCol="0">
            <a:spAutoFit/>
          </a:bodyPr>
          <a:lstStyle/>
          <a:p>
            <a:r>
              <a:rPr lang="zh-CN" altLang="en-US" dirty="0" smtClean="0"/>
              <a:t>一般根据多种属性分为：肠道传染病、呼吸道传染病、虫媒及人兽传染病、血源及性传播传染病。</a:t>
            </a:r>
            <a:endParaRPr lang="zh-CN"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学校在日常防控中的职责</a:t>
            </a:r>
            <a:endParaRPr lang="zh-CN" altLang="en-US" dirty="0"/>
          </a:p>
        </p:txBody>
      </p:sp>
      <p:sp>
        <p:nvSpPr>
          <p:cNvPr id="3" name="内容占位符 2"/>
          <p:cNvSpPr>
            <a:spLocks noGrp="1"/>
          </p:cNvSpPr>
          <p:nvPr>
            <p:ph idx="1"/>
          </p:nvPr>
        </p:nvSpPr>
        <p:spPr/>
        <p:txBody>
          <a:bodyPr/>
          <a:lstStyle/>
          <a:p>
            <a:r>
              <a:rPr lang="zh-CN" altLang="zh-CN" dirty="0" smtClean="0">
                <a:latin typeface="华文细黑"/>
              </a:rPr>
              <a:t>（</a:t>
            </a:r>
            <a:r>
              <a:rPr lang="en-US" altLang="zh-CN" dirty="0" smtClean="0">
                <a:latin typeface="华文细黑"/>
              </a:rPr>
              <a:t>1</a:t>
            </a:r>
            <a:r>
              <a:rPr lang="zh-CN" altLang="zh-CN" dirty="0" smtClean="0">
                <a:latin typeface="华文细黑"/>
              </a:rPr>
              <a:t>）</a:t>
            </a:r>
            <a:r>
              <a:rPr lang="zh-CN" altLang="zh-CN" dirty="0" smtClean="0"/>
              <a:t>落实晨午检制度、因病缺勤追踪制度</a:t>
            </a:r>
            <a:r>
              <a:rPr lang="zh-CN" altLang="en-US" dirty="0" smtClean="0"/>
              <a:t>，报告</a:t>
            </a:r>
            <a:r>
              <a:rPr lang="zh-CN" altLang="en-US" dirty="0" smtClean="0">
                <a:latin typeface="华文细黑"/>
              </a:rPr>
              <a:t>可疑疫情报告</a:t>
            </a:r>
            <a:endParaRPr lang="en-US" altLang="zh-CN" dirty="0" smtClean="0">
              <a:latin typeface="华文细黑"/>
            </a:endParaRPr>
          </a:p>
          <a:p>
            <a:r>
              <a:rPr lang="zh-CN" altLang="zh-CN" dirty="0" smtClean="0">
                <a:latin typeface="华文细黑"/>
              </a:rPr>
              <a:t>（</a:t>
            </a:r>
            <a:r>
              <a:rPr lang="en-US" altLang="zh-CN" dirty="0" smtClean="0">
                <a:latin typeface="华文细黑"/>
              </a:rPr>
              <a:t>2</a:t>
            </a:r>
            <a:r>
              <a:rPr lang="zh-CN" altLang="zh-CN" dirty="0" smtClean="0">
                <a:latin typeface="华文细黑"/>
              </a:rPr>
              <a:t>）健康教育</a:t>
            </a:r>
            <a:endParaRPr lang="en-US" altLang="zh-CN" dirty="0" smtClean="0">
              <a:latin typeface="华文细黑"/>
            </a:endParaRPr>
          </a:p>
          <a:p>
            <a:r>
              <a:rPr lang="zh-CN" altLang="zh-CN" dirty="0" smtClean="0">
                <a:latin typeface="华文细黑"/>
              </a:rPr>
              <a:t>（</a:t>
            </a:r>
            <a:r>
              <a:rPr lang="en-US" altLang="zh-CN" dirty="0" smtClean="0">
                <a:latin typeface="华文细黑"/>
              </a:rPr>
              <a:t>3</a:t>
            </a:r>
            <a:r>
              <a:rPr lang="zh-CN" altLang="zh-CN" dirty="0" smtClean="0">
                <a:latin typeface="华文细黑"/>
              </a:rPr>
              <a:t>）</a:t>
            </a:r>
            <a:r>
              <a:rPr lang="zh-CN" altLang="en-US" dirty="0" smtClean="0">
                <a:latin typeface="华文细黑"/>
              </a:rPr>
              <a:t>教室日常</a:t>
            </a:r>
            <a:r>
              <a:rPr lang="zh-CN" altLang="zh-CN" dirty="0" smtClean="0">
                <a:latin typeface="华文细黑"/>
              </a:rPr>
              <a:t>通风和消毒</a:t>
            </a:r>
            <a:endParaRPr lang="en-US" altLang="zh-CN" dirty="0" smtClean="0">
              <a:latin typeface="华文细黑"/>
            </a:endParaRPr>
          </a:p>
          <a:p>
            <a:r>
              <a:rPr lang="zh-CN" altLang="zh-CN" dirty="0" smtClean="0"/>
              <a:t>（</a:t>
            </a:r>
            <a:r>
              <a:rPr lang="en-US" altLang="zh-CN" dirty="0" smtClean="0"/>
              <a:t>4</a:t>
            </a:r>
            <a:r>
              <a:rPr lang="zh-CN" altLang="zh-CN" dirty="0" smtClean="0"/>
              <a:t>）</a:t>
            </a:r>
            <a:r>
              <a:rPr lang="zh-CN" altLang="zh-CN" dirty="0" smtClean="0">
                <a:latin typeface="华文细黑"/>
              </a:rPr>
              <a:t>食品卫生和饮用水管理</a:t>
            </a:r>
            <a:endParaRPr lang="en-US" altLang="zh-CN" dirty="0" smtClean="0">
              <a:latin typeface="华文细黑"/>
            </a:endParaRPr>
          </a:p>
          <a:p>
            <a:r>
              <a:rPr lang="zh-CN" altLang="zh-CN" dirty="0" smtClean="0"/>
              <a:t>（</a:t>
            </a:r>
            <a:r>
              <a:rPr lang="en-US" altLang="zh-CN" dirty="0" smtClean="0"/>
              <a:t>5</a:t>
            </a:r>
            <a:r>
              <a:rPr lang="zh-CN" altLang="zh-CN" dirty="0" smtClean="0"/>
              <a:t>）</a:t>
            </a:r>
            <a:r>
              <a:rPr lang="zh-CN" altLang="en-US" dirty="0" smtClean="0"/>
              <a:t>呕吐物消毒处理与</a:t>
            </a:r>
            <a:r>
              <a:rPr lang="zh-CN" altLang="zh-CN" dirty="0" smtClean="0"/>
              <a:t>个人防护</a:t>
            </a:r>
            <a:endParaRPr lang="en-US" altLang="zh-CN" dirty="0" smtClean="0"/>
          </a:p>
          <a:p>
            <a:r>
              <a:rPr lang="zh-CN" altLang="zh-CN" dirty="0" smtClean="0"/>
              <a:t>（</a:t>
            </a:r>
            <a:r>
              <a:rPr lang="en-US" altLang="zh-CN" dirty="0" smtClean="0"/>
              <a:t>6</a:t>
            </a:r>
            <a:r>
              <a:rPr lang="zh-CN" altLang="zh-CN" dirty="0" smtClean="0"/>
              <a:t>）</a:t>
            </a:r>
            <a:r>
              <a:rPr lang="zh-CN" altLang="en-US" dirty="0" smtClean="0"/>
              <a:t>与家长</a:t>
            </a:r>
            <a:r>
              <a:rPr lang="zh-CN" altLang="zh-CN" dirty="0" smtClean="0"/>
              <a:t>风险沟通</a:t>
            </a:r>
            <a:endParaRPr lang="en-US" altLang="zh-CN" dirty="0" smtClean="0"/>
          </a:p>
          <a:p>
            <a:endParaRPr lang="en-US" altLang="zh-CN" dirty="0" smtClean="0"/>
          </a:p>
          <a:p>
            <a:endParaRPr lang="zh-CN" altLang="en-US" b="1"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40</a:t>
            </a:fld>
            <a:endParaRPr lang="en-US" altLang="zh-CN"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学校在疫情处置中的职责</a:t>
            </a:r>
            <a:endParaRPr lang="zh-CN" altLang="en-US" dirty="0"/>
          </a:p>
        </p:txBody>
      </p:sp>
      <p:sp>
        <p:nvSpPr>
          <p:cNvPr id="3" name="内容占位符 2"/>
          <p:cNvSpPr>
            <a:spLocks noGrp="1"/>
          </p:cNvSpPr>
          <p:nvPr>
            <p:ph idx="1"/>
          </p:nvPr>
        </p:nvSpPr>
        <p:spPr/>
        <p:txBody>
          <a:bodyPr/>
          <a:lstStyle/>
          <a:p>
            <a:pPr>
              <a:lnSpc>
                <a:spcPct val="150000"/>
              </a:lnSpc>
            </a:pPr>
            <a:r>
              <a:rPr lang="en-US" altLang="zh-CN" dirty="0" smtClean="0"/>
              <a:t>1</a:t>
            </a:r>
            <a:r>
              <a:rPr lang="zh-CN" altLang="en-US" dirty="0" smtClean="0"/>
              <a:t>、及时报告可疑疫情。</a:t>
            </a:r>
            <a:r>
              <a:rPr lang="zh-CN" altLang="zh-CN" dirty="0" smtClean="0"/>
              <a:t>发现呕吐、腹泻等急性胃肠炎病例增多时</a:t>
            </a:r>
            <a:r>
              <a:rPr lang="zh-CN" altLang="en-US" dirty="0" smtClean="0"/>
              <a:t>，要提高警惕性和报告敏感性，如</a:t>
            </a:r>
            <a:r>
              <a:rPr lang="zh-CN" altLang="zh-CN" dirty="0" smtClean="0"/>
              <a:t>同一班级</a:t>
            </a:r>
            <a:r>
              <a:rPr lang="en-US" altLang="zh-CN" dirty="0" smtClean="0"/>
              <a:t>3</a:t>
            </a:r>
            <a:r>
              <a:rPr lang="zh-CN" altLang="zh-CN" dirty="0" smtClean="0"/>
              <a:t>天超过</a:t>
            </a:r>
            <a:r>
              <a:rPr lang="en-US" altLang="zh-CN" dirty="0" smtClean="0"/>
              <a:t>3</a:t>
            </a:r>
            <a:r>
              <a:rPr lang="zh-CN" altLang="zh-CN" dirty="0" smtClean="0"/>
              <a:t>例，立即报告当地疾控机构。</a:t>
            </a:r>
            <a:endParaRPr lang="en-US" altLang="zh-CN" dirty="0" smtClean="0"/>
          </a:p>
          <a:p>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41</a:t>
            </a:fld>
            <a:endParaRPr lang="en-US" altLang="zh-CN" dirty="0"/>
          </a:p>
        </p:txBody>
      </p:sp>
      <p:pic>
        <p:nvPicPr>
          <p:cNvPr id="3080" name="Picture 8" descr="C:\Users\Administrator\Desktop\QQ截图20170524124706.jpg"/>
          <p:cNvPicPr>
            <a:picLocks noChangeAspect="1" noChangeArrowheads="1"/>
          </p:cNvPicPr>
          <p:nvPr/>
        </p:nvPicPr>
        <p:blipFill>
          <a:blip r:embed="rId2" cstate="print"/>
          <a:srcRect/>
          <a:stretch>
            <a:fillRect/>
          </a:stretch>
        </p:blipFill>
        <p:spPr bwMode="auto">
          <a:xfrm>
            <a:off x="827584" y="2852936"/>
            <a:ext cx="7632848" cy="3267075"/>
          </a:xfrm>
          <a:prstGeom prst="rect">
            <a:avLst/>
          </a:prstGeom>
          <a:noFill/>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611559" y="980729"/>
            <a:ext cx="4248473" cy="5112568"/>
          </a:xfrm>
        </p:spPr>
        <p:txBody>
          <a:bodyPr/>
          <a:lstStyle/>
          <a:p>
            <a:pPr>
              <a:lnSpc>
                <a:spcPct val="100000"/>
              </a:lnSpc>
            </a:pPr>
            <a:r>
              <a:rPr lang="zh-CN" altLang="zh-CN" dirty="0" smtClean="0"/>
              <a:t>学校、托幼机构法人是传染病疫情等突发公共卫生事件报告的第一责任人</a:t>
            </a:r>
            <a:r>
              <a:rPr lang="zh-CN" altLang="en-US" dirty="0" smtClean="0"/>
              <a:t>。</a:t>
            </a:r>
            <a:endParaRPr lang="en-US" altLang="zh-CN" dirty="0" smtClean="0"/>
          </a:p>
          <a:p>
            <a:pPr>
              <a:lnSpc>
                <a:spcPct val="100000"/>
              </a:lnSpc>
            </a:pPr>
            <a:endParaRPr lang="en-US" altLang="zh-CN" dirty="0" smtClean="0"/>
          </a:p>
          <a:p>
            <a:pPr>
              <a:lnSpc>
                <a:spcPct val="100000"/>
              </a:lnSpc>
            </a:pPr>
            <a:r>
              <a:rPr lang="zh-CN" altLang="zh-CN" b="1" dirty="0" smtClean="0"/>
              <a:t>学校疫情报告人的设立条件</a:t>
            </a:r>
            <a:endParaRPr lang="zh-CN" altLang="zh-CN" dirty="0" smtClean="0"/>
          </a:p>
          <a:p>
            <a:pPr lvl="1">
              <a:lnSpc>
                <a:spcPct val="100000"/>
              </a:lnSpc>
            </a:pPr>
            <a:r>
              <a:rPr lang="en-US" altLang="zh-CN" dirty="0" smtClean="0"/>
              <a:t>1</a:t>
            </a:r>
            <a:r>
              <a:rPr lang="zh-CN" altLang="zh-CN" dirty="0" smtClean="0"/>
              <a:t>、对工作认真负责，责任心强；</a:t>
            </a:r>
          </a:p>
          <a:p>
            <a:pPr lvl="1">
              <a:lnSpc>
                <a:spcPct val="100000"/>
              </a:lnSpc>
            </a:pPr>
            <a:r>
              <a:rPr lang="en-US" altLang="zh-CN" dirty="0" smtClean="0"/>
              <a:t>2</a:t>
            </a:r>
            <a:r>
              <a:rPr lang="zh-CN" altLang="zh-CN" dirty="0" smtClean="0"/>
              <a:t>、了解传染病防控相关知识，专（兼）职学校卫生技术人员优先考虑；</a:t>
            </a:r>
          </a:p>
          <a:p>
            <a:pPr lvl="1">
              <a:lnSpc>
                <a:spcPct val="100000"/>
              </a:lnSpc>
            </a:pPr>
            <a:r>
              <a:rPr lang="en-US" altLang="zh-CN" dirty="0" smtClean="0"/>
              <a:t>3</a:t>
            </a:r>
            <a:r>
              <a:rPr lang="zh-CN" altLang="zh-CN" dirty="0" smtClean="0"/>
              <a:t>、必须为学校或者托幼机构的在编人员。</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42</a:t>
            </a:fld>
            <a:endParaRPr lang="en-US" altLang="zh-CN" dirty="0"/>
          </a:p>
        </p:txBody>
      </p:sp>
      <p:pic>
        <p:nvPicPr>
          <p:cNvPr id="4098" name="Picture 2" descr="C:\Users\Administrator\Desktop\QQ截图20170524114319.jpg"/>
          <p:cNvPicPr>
            <a:picLocks noChangeAspect="1" noChangeArrowheads="1"/>
          </p:cNvPicPr>
          <p:nvPr/>
        </p:nvPicPr>
        <p:blipFill>
          <a:blip r:embed="rId2" cstate="print"/>
          <a:srcRect/>
          <a:stretch>
            <a:fillRect/>
          </a:stretch>
        </p:blipFill>
        <p:spPr bwMode="auto">
          <a:xfrm>
            <a:off x="4932040" y="1052736"/>
            <a:ext cx="3647678" cy="5060806"/>
          </a:xfrm>
          <a:prstGeom prst="rect">
            <a:avLst/>
          </a:prstGeom>
          <a:noFill/>
          <a:ln>
            <a:solidFill>
              <a:srgbClr val="FF0000"/>
            </a:solid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上半年</a:t>
            </a:r>
            <a:r>
              <a:rPr lang="en-US" altLang="zh-CN" dirty="0" smtClean="0"/>
              <a:t>33</a:t>
            </a:r>
            <a:r>
              <a:rPr lang="zh-CN" altLang="en-US" dirty="0" smtClean="0"/>
              <a:t>起疫情：</a:t>
            </a:r>
            <a:endParaRPr lang="en-US" altLang="zh-CN" dirty="0" smtClean="0"/>
          </a:p>
          <a:p>
            <a:pPr lvl="1"/>
            <a:r>
              <a:rPr lang="zh-CN" altLang="en-US" dirty="0" smtClean="0"/>
              <a:t>保健老师报告的有</a:t>
            </a:r>
            <a:r>
              <a:rPr lang="en-US" altLang="zh-CN" dirty="0" smtClean="0"/>
              <a:t>22</a:t>
            </a:r>
            <a:r>
              <a:rPr lang="zh-CN" altLang="en-US" dirty="0" smtClean="0"/>
              <a:t>起，</a:t>
            </a:r>
            <a:endParaRPr lang="en-US" altLang="zh-CN" dirty="0" smtClean="0"/>
          </a:p>
          <a:p>
            <a:pPr lvl="1"/>
            <a:r>
              <a:rPr lang="zh-CN" altLang="en-US" dirty="0" smtClean="0"/>
              <a:t>医疗机构报告</a:t>
            </a:r>
            <a:r>
              <a:rPr lang="en-US" altLang="zh-CN" dirty="0" smtClean="0"/>
              <a:t>7</a:t>
            </a:r>
            <a:r>
              <a:rPr lang="zh-CN" altLang="en-US" dirty="0" smtClean="0"/>
              <a:t>起，</a:t>
            </a:r>
            <a:endParaRPr lang="en-US" altLang="zh-CN" dirty="0" smtClean="0"/>
          </a:p>
          <a:p>
            <a:pPr lvl="1"/>
            <a:r>
              <a:rPr lang="zh-CN" altLang="en-US" dirty="0" smtClean="0"/>
              <a:t>家长投诉</a:t>
            </a:r>
            <a:r>
              <a:rPr lang="en-US" altLang="zh-CN" dirty="0" smtClean="0"/>
              <a:t>3</a:t>
            </a:r>
            <a:r>
              <a:rPr lang="zh-CN" altLang="en-US" dirty="0" smtClean="0"/>
              <a:t>起，</a:t>
            </a:r>
            <a:endParaRPr lang="en-US" altLang="zh-CN" dirty="0" smtClean="0"/>
          </a:p>
          <a:p>
            <a:pPr lvl="1"/>
            <a:r>
              <a:rPr lang="zh-CN" altLang="en-US" dirty="0" smtClean="0"/>
              <a:t>其他部门转交</a:t>
            </a:r>
            <a:r>
              <a:rPr lang="en-US" altLang="zh-CN" dirty="0" smtClean="0"/>
              <a:t>1</a:t>
            </a:r>
            <a:r>
              <a:rPr lang="zh-CN" altLang="en-US" dirty="0" smtClean="0"/>
              <a:t>起。</a:t>
            </a:r>
            <a:endParaRPr lang="en-US" altLang="zh-CN" dirty="0" smtClean="0"/>
          </a:p>
          <a:p>
            <a:r>
              <a:rPr lang="en-US" altLang="zh-CN" dirty="0" smtClean="0"/>
              <a:t>22</a:t>
            </a:r>
            <a:r>
              <a:rPr lang="zh-CN" altLang="en-US" dirty="0" smtClean="0"/>
              <a:t>起：疫情发生至报告平均</a:t>
            </a:r>
            <a:r>
              <a:rPr lang="en-US" altLang="zh-CN" dirty="0" smtClean="0"/>
              <a:t>2.77</a:t>
            </a:r>
            <a:r>
              <a:rPr lang="zh-CN" altLang="en-US" dirty="0" smtClean="0"/>
              <a:t>天，报告时平均每起疫情已发病</a:t>
            </a:r>
            <a:r>
              <a:rPr lang="en-US" altLang="zh-CN" dirty="0" smtClean="0"/>
              <a:t>15</a:t>
            </a:r>
            <a:r>
              <a:rPr lang="zh-CN" altLang="en-US" dirty="0" smtClean="0"/>
              <a:t>人，每个班级</a:t>
            </a:r>
            <a:r>
              <a:rPr lang="en-US" altLang="zh-CN" dirty="0" smtClean="0"/>
              <a:t>9</a:t>
            </a:r>
            <a:r>
              <a:rPr lang="zh-CN" altLang="en-US" dirty="0" smtClean="0"/>
              <a:t>人（</a:t>
            </a:r>
            <a:r>
              <a:rPr lang="en-US" altLang="zh-CN" dirty="0" smtClean="0"/>
              <a:t>17</a:t>
            </a:r>
            <a:r>
              <a:rPr lang="zh-CN" altLang="en-US" dirty="0" smtClean="0"/>
              <a:t>起单班级疫情，此数字</a:t>
            </a:r>
            <a:r>
              <a:rPr lang="en-US" altLang="zh-CN" dirty="0" smtClean="0"/>
              <a:t>13</a:t>
            </a:r>
            <a:r>
              <a:rPr lang="zh-CN" altLang="en-US" dirty="0" smtClean="0"/>
              <a:t>人）。</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43</a:t>
            </a:fld>
            <a:endParaRPr lang="en-US" altLang="zh-CN"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2</a:t>
            </a:r>
            <a:r>
              <a:rPr lang="zh-CN" altLang="en-US" dirty="0" smtClean="0"/>
              <a:t>、协助调查、采样</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44</a:t>
            </a:fld>
            <a:endParaRPr lang="en-US" altLang="zh-CN" dirty="0"/>
          </a:p>
        </p:txBody>
      </p:sp>
      <p:pic>
        <p:nvPicPr>
          <p:cNvPr id="5" name="Picture 2" descr="C:\Users\Administrator\Desktop\QQ截图20170524112150.jpg"/>
          <p:cNvPicPr>
            <a:picLocks noChangeAspect="1" noChangeArrowheads="1"/>
          </p:cNvPicPr>
          <p:nvPr/>
        </p:nvPicPr>
        <p:blipFill>
          <a:blip r:embed="rId2" cstate="print"/>
          <a:srcRect/>
          <a:stretch>
            <a:fillRect/>
          </a:stretch>
        </p:blipFill>
        <p:spPr bwMode="auto">
          <a:xfrm>
            <a:off x="755576" y="1628800"/>
            <a:ext cx="7555024" cy="3744416"/>
          </a:xfrm>
          <a:prstGeom prst="rect">
            <a:avLst/>
          </a:prstGeom>
          <a:noFill/>
        </p:spPr>
      </p:pic>
      <p:grpSp>
        <p:nvGrpSpPr>
          <p:cNvPr id="8" name="组合 7"/>
          <p:cNvGrpSpPr/>
          <p:nvPr/>
        </p:nvGrpSpPr>
        <p:grpSpPr>
          <a:xfrm>
            <a:off x="467544" y="1628800"/>
            <a:ext cx="8220433" cy="3977258"/>
            <a:chOff x="467544" y="1628800"/>
            <a:chExt cx="8220433" cy="3977258"/>
          </a:xfrm>
        </p:grpSpPr>
        <p:pic>
          <p:nvPicPr>
            <p:cNvPr id="6" name="Picture 3" descr="C:\Users\Administrator\Desktop\QQ截图20170524112228.jpg"/>
            <p:cNvPicPr>
              <a:picLocks noChangeAspect="1" noChangeArrowheads="1"/>
            </p:cNvPicPr>
            <p:nvPr/>
          </p:nvPicPr>
          <p:blipFill>
            <a:blip r:embed="rId3" cstate="print"/>
            <a:srcRect/>
            <a:stretch>
              <a:fillRect/>
            </a:stretch>
          </p:blipFill>
          <p:spPr bwMode="auto">
            <a:xfrm>
              <a:off x="467544" y="1628800"/>
              <a:ext cx="4104456" cy="3977258"/>
            </a:xfrm>
            <a:prstGeom prst="rect">
              <a:avLst/>
            </a:prstGeom>
            <a:noFill/>
            <a:ln>
              <a:solidFill>
                <a:srgbClr val="FF0000"/>
              </a:solidFill>
            </a:ln>
          </p:spPr>
        </p:pic>
        <p:pic>
          <p:nvPicPr>
            <p:cNvPr id="7" name="Picture 4" descr="C:\Users\Administrator\Desktop\timg.jpg"/>
            <p:cNvPicPr>
              <a:picLocks noChangeAspect="1" noChangeArrowheads="1"/>
            </p:cNvPicPr>
            <p:nvPr/>
          </p:nvPicPr>
          <p:blipFill>
            <a:blip r:embed="rId4" cstate="print"/>
            <a:srcRect/>
            <a:stretch>
              <a:fillRect/>
            </a:stretch>
          </p:blipFill>
          <p:spPr bwMode="auto">
            <a:xfrm>
              <a:off x="4572000" y="1628800"/>
              <a:ext cx="4115977" cy="396044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3</a:t>
            </a:r>
            <a:r>
              <a:rPr lang="zh-CN" altLang="en-US" dirty="0" smtClean="0"/>
              <a:t>、落实防控措施</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45</a:t>
            </a:fld>
            <a:endParaRPr lang="en-US" altLang="zh-CN" dirty="0"/>
          </a:p>
        </p:txBody>
      </p:sp>
      <p:pic>
        <p:nvPicPr>
          <p:cNvPr id="2050" name="Picture 2" descr="C:\Users\Administrator\Desktop\timg (1).jpg"/>
          <p:cNvPicPr>
            <a:picLocks noChangeAspect="1" noChangeArrowheads="1"/>
          </p:cNvPicPr>
          <p:nvPr/>
        </p:nvPicPr>
        <p:blipFill>
          <a:blip r:embed="rId2" cstate="print"/>
          <a:srcRect/>
          <a:stretch>
            <a:fillRect/>
          </a:stretch>
        </p:blipFill>
        <p:spPr bwMode="auto">
          <a:xfrm>
            <a:off x="467544" y="1772816"/>
            <a:ext cx="4557012" cy="3888432"/>
          </a:xfrm>
          <a:prstGeom prst="rect">
            <a:avLst/>
          </a:prstGeom>
          <a:noFill/>
        </p:spPr>
      </p:pic>
      <p:pic>
        <p:nvPicPr>
          <p:cNvPr id="2051" name="Picture 3" descr="C:\Users\Administrator\Desktop\timg (2).jpg"/>
          <p:cNvPicPr>
            <a:picLocks noChangeAspect="1" noChangeArrowheads="1"/>
          </p:cNvPicPr>
          <p:nvPr/>
        </p:nvPicPr>
        <p:blipFill>
          <a:blip r:embed="rId3" cstate="print"/>
          <a:srcRect/>
          <a:stretch>
            <a:fillRect/>
          </a:stretch>
        </p:blipFill>
        <p:spPr bwMode="auto">
          <a:xfrm>
            <a:off x="5148064" y="1772816"/>
            <a:ext cx="3672408" cy="3888432"/>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zh-CN" altLang="zh-CN" dirty="0" smtClean="0"/>
              <a:t>发生传染病期间，应当加强晨午检和全日健康观察，并采取必要的预防措施，保护易感儿童。对发生传染病的班级按要求进行医学观察，医学观察期间该班与其他班</a:t>
            </a:r>
            <a:r>
              <a:rPr lang="zh-CN" altLang="zh-CN" dirty="0" smtClean="0">
                <a:solidFill>
                  <a:srgbClr val="FF0000"/>
                </a:solidFill>
              </a:rPr>
              <a:t>相对隔离</a:t>
            </a:r>
            <a:r>
              <a:rPr lang="zh-CN" altLang="zh-CN" dirty="0" smtClean="0"/>
              <a:t>，不办理入托和转园（所）</a:t>
            </a:r>
            <a:r>
              <a:rPr lang="zh-CN" altLang="en-US" dirty="0" smtClean="0"/>
              <a:t>、转班</a:t>
            </a:r>
            <a:r>
              <a:rPr lang="zh-CN" altLang="zh-CN" dirty="0" smtClean="0"/>
              <a:t>手续。</a:t>
            </a:r>
            <a:endParaRPr lang="en-US" altLang="zh-CN" dirty="0" smtClean="0"/>
          </a:p>
          <a:p>
            <a:pPr>
              <a:lnSpc>
                <a:spcPct val="150000"/>
              </a:lnSpc>
            </a:pPr>
            <a:endParaRPr lang="en-US" altLang="zh-CN" dirty="0" smtClean="0"/>
          </a:p>
          <a:p>
            <a:pPr>
              <a:lnSpc>
                <a:spcPct val="150000"/>
              </a:lnSpc>
            </a:pPr>
            <a:r>
              <a:rPr lang="zh-CN" altLang="en-US" dirty="0" smtClean="0"/>
              <a:t>学校即使未达到停班标准，也要禁止集体活动，禁止混班，加强晨午检，出现新病例及时报告疾控机构。</a:t>
            </a:r>
            <a:endParaRPr lang="en-US" altLang="zh-CN"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46</a:t>
            </a:fld>
            <a:endParaRPr lang="en-US" altLang="zh-CN"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病例管理：急性期至症状完全消失后 </a:t>
            </a:r>
            <a:r>
              <a:rPr lang="en-US" altLang="zh-CN" dirty="0" smtClean="0">
                <a:solidFill>
                  <a:srgbClr val="FF0000"/>
                </a:solidFill>
              </a:rPr>
              <a:t>72 </a:t>
            </a:r>
            <a:r>
              <a:rPr lang="zh-CN" altLang="en-US" dirty="0" smtClean="0">
                <a:solidFill>
                  <a:srgbClr val="FF0000"/>
                </a:solidFill>
              </a:rPr>
              <a:t>小时</a:t>
            </a:r>
            <a:r>
              <a:rPr lang="zh-CN" altLang="en-US" dirty="0" smtClean="0"/>
              <a:t>应进行隔离。</a:t>
            </a:r>
            <a:endParaRPr lang="en-US" altLang="zh-CN" dirty="0" smtClean="0"/>
          </a:p>
          <a:p>
            <a:r>
              <a:rPr lang="zh-CN" altLang="en-US" dirty="0" smtClean="0"/>
              <a:t>检查返校凭证：社区 或者区疾控开具的复课证明。</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47</a:t>
            </a:fld>
            <a:endParaRPr lang="en-US" altLang="zh-CN"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学校防诺如</a:t>
            </a:r>
            <a:endParaRPr lang="zh-CN" altLang="en-US" dirty="0"/>
          </a:p>
        </p:txBody>
      </p:sp>
      <p:sp>
        <p:nvSpPr>
          <p:cNvPr id="3" name="内容占位符 2"/>
          <p:cNvSpPr>
            <a:spLocks noGrp="1"/>
          </p:cNvSpPr>
          <p:nvPr>
            <p:ph idx="1"/>
          </p:nvPr>
        </p:nvSpPr>
        <p:spPr>
          <a:xfrm>
            <a:off x="2195736" y="2492896"/>
            <a:ext cx="3887663" cy="1512167"/>
          </a:xfrm>
        </p:spPr>
        <p:txBody>
          <a:bodyPr/>
          <a:lstStyle/>
          <a:p>
            <a:r>
              <a:rPr lang="zh-CN" altLang="en-US" dirty="0" smtClean="0"/>
              <a:t>监测、监测、再监测</a:t>
            </a:r>
            <a:endParaRPr lang="en-US" altLang="zh-CN" dirty="0" smtClean="0"/>
          </a:p>
          <a:p>
            <a:r>
              <a:rPr lang="zh-CN" altLang="en-US" dirty="0" smtClean="0"/>
              <a:t>报告、报告、再报告</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48</a:t>
            </a:fld>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475656" y="2564904"/>
            <a:ext cx="6551959" cy="1512169"/>
          </a:xfrm>
        </p:spPr>
        <p:txBody>
          <a:bodyPr/>
          <a:lstStyle/>
          <a:p>
            <a:pPr>
              <a:buNone/>
            </a:pPr>
            <a:r>
              <a:rPr lang="zh-CN" altLang="en-US" sz="5400" b="0" dirty="0" smtClean="0"/>
              <a:t>第二部分   手足口病</a:t>
            </a:r>
            <a:endParaRPr lang="zh-CN" altLang="en-US" sz="5400"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49</a:t>
            </a:fld>
            <a:endParaRPr lang="en-US" altLang="zh-C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肠道传染病：以肠道为侵入门户的一类传染病。</a:t>
            </a:r>
            <a:endParaRPr lang="en-US" altLang="zh-CN" dirty="0" smtClean="0"/>
          </a:p>
          <a:p>
            <a:pPr lvl="1"/>
            <a:r>
              <a:rPr lang="zh-CN" altLang="en-US" dirty="0" smtClean="0"/>
              <a:t>包括细菌引起的霍乱、细菌性痢疾、伤寒、副伤寒等；</a:t>
            </a:r>
            <a:endParaRPr lang="en-US" altLang="zh-CN" dirty="0" smtClean="0"/>
          </a:p>
          <a:p>
            <a:pPr lvl="1"/>
            <a:r>
              <a:rPr lang="zh-CN" altLang="en-US" dirty="0" smtClean="0"/>
              <a:t>阿米巴原虫引起的阿米巴痢疾；</a:t>
            </a:r>
            <a:endParaRPr lang="en-US" altLang="zh-CN" dirty="0" smtClean="0"/>
          </a:p>
          <a:p>
            <a:pPr lvl="1"/>
            <a:r>
              <a:rPr lang="zh-CN" altLang="en-US" dirty="0" smtClean="0"/>
              <a:t>相关病毒引起的诺如病毒感染性腹泻、手足口病、甲型和戊型肝炎、脊髓灰质炎（小儿麻痹）等。</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a:t>
            </a:fld>
            <a:endParaRPr lang="en-US" altLang="zh-CN"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概述</a:t>
            </a:r>
            <a:endParaRPr lang="zh-CN" altLang="en-US" dirty="0"/>
          </a:p>
        </p:txBody>
      </p:sp>
      <p:sp>
        <p:nvSpPr>
          <p:cNvPr id="3" name="内容占位符 2"/>
          <p:cNvSpPr>
            <a:spLocks noGrp="1"/>
          </p:cNvSpPr>
          <p:nvPr>
            <p:ph idx="1"/>
          </p:nvPr>
        </p:nvSpPr>
        <p:spPr>
          <a:xfrm>
            <a:off x="468312" y="1052737"/>
            <a:ext cx="8280151" cy="4752528"/>
          </a:xfrm>
        </p:spPr>
        <p:txBody>
          <a:bodyPr/>
          <a:lstStyle/>
          <a:p>
            <a:r>
              <a:rPr lang="zh-CN" altLang="en-US" dirty="0" smtClean="0">
                <a:solidFill>
                  <a:srgbClr val="FF0066"/>
                </a:solidFill>
              </a:rPr>
              <a:t>手足口病</a:t>
            </a:r>
            <a:r>
              <a:rPr lang="zh-CN" altLang="en-US" dirty="0" smtClean="0"/>
              <a:t>系由肠道病毒引起的儿童常见传染病，是我市发病人数最多的传染病。</a:t>
            </a:r>
            <a:endParaRPr lang="en-US" altLang="zh-CN" dirty="0" smtClean="0"/>
          </a:p>
          <a:p>
            <a:r>
              <a:rPr lang="zh-CN" altLang="zh-CN" dirty="0" smtClean="0"/>
              <a:t>引起手足口病的病毒属于小</a:t>
            </a:r>
            <a:r>
              <a:rPr lang="en-US" altLang="zh-CN" dirty="0" smtClean="0"/>
              <a:t>RNA</a:t>
            </a:r>
            <a:r>
              <a:rPr lang="zh-CN" altLang="zh-CN" dirty="0" smtClean="0"/>
              <a:t>病毒科肠道病毒属，包括柯萨奇病毒</a:t>
            </a:r>
            <a:r>
              <a:rPr lang="en-US" altLang="zh-CN" dirty="0" smtClean="0"/>
              <a:t>A</a:t>
            </a:r>
            <a:r>
              <a:rPr lang="zh-CN" altLang="zh-CN" dirty="0" smtClean="0"/>
              <a:t>组的</a:t>
            </a:r>
            <a:r>
              <a:rPr lang="en-US" altLang="zh-CN" dirty="0" smtClean="0"/>
              <a:t> 2</a:t>
            </a:r>
            <a:r>
              <a:rPr lang="zh-CN" altLang="zh-CN" dirty="0" smtClean="0"/>
              <a:t>、</a:t>
            </a:r>
            <a:r>
              <a:rPr lang="en-US" altLang="zh-CN" dirty="0" smtClean="0"/>
              <a:t>4</a:t>
            </a:r>
            <a:r>
              <a:rPr lang="zh-CN" altLang="zh-CN" dirty="0" smtClean="0"/>
              <a:t>、</a:t>
            </a:r>
            <a:r>
              <a:rPr lang="en-US" altLang="zh-CN" dirty="0" smtClean="0"/>
              <a:t>5</a:t>
            </a:r>
            <a:r>
              <a:rPr lang="zh-CN" altLang="zh-CN" dirty="0" smtClean="0"/>
              <a:t>、</a:t>
            </a:r>
            <a:r>
              <a:rPr lang="en-US" altLang="zh-CN" dirty="0" smtClean="0"/>
              <a:t>7</a:t>
            </a:r>
            <a:r>
              <a:rPr lang="zh-CN" altLang="zh-CN" dirty="0" smtClean="0"/>
              <a:t>、</a:t>
            </a:r>
            <a:r>
              <a:rPr lang="en-US" altLang="zh-CN" dirty="0" smtClean="0"/>
              <a:t>9</a:t>
            </a:r>
            <a:r>
              <a:rPr lang="zh-CN" altLang="zh-CN" dirty="0" smtClean="0"/>
              <a:t>、</a:t>
            </a:r>
            <a:r>
              <a:rPr lang="en-US" altLang="zh-CN" dirty="0" smtClean="0"/>
              <a:t>10</a:t>
            </a:r>
            <a:r>
              <a:rPr lang="zh-CN" altLang="zh-CN" dirty="0" smtClean="0"/>
              <a:t>、</a:t>
            </a:r>
            <a:r>
              <a:rPr lang="en-US" altLang="zh-CN" dirty="0" smtClean="0"/>
              <a:t>16 </a:t>
            </a:r>
            <a:r>
              <a:rPr lang="zh-CN" altLang="zh-CN" dirty="0" smtClean="0"/>
              <a:t>型等，</a:t>
            </a:r>
            <a:r>
              <a:rPr lang="en-US" altLang="zh-CN" dirty="0" smtClean="0"/>
              <a:t>B</a:t>
            </a:r>
            <a:r>
              <a:rPr lang="zh-CN" altLang="zh-CN" dirty="0" smtClean="0"/>
              <a:t>组的</a:t>
            </a:r>
            <a:r>
              <a:rPr lang="en-US" altLang="zh-CN" dirty="0" smtClean="0"/>
              <a:t>1</a:t>
            </a:r>
            <a:r>
              <a:rPr lang="zh-CN" altLang="zh-CN" dirty="0" smtClean="0"/>
              <a:t>、</a:t>
            </a:r>
            <a:r>
              <a:rPr lang="en-US" altLang="zh-CN" dirty="0" smtClean="0"/>
              <a:t>2</a:t>
            </a:r>
            <a:r>
              <a:rPr lang="zh-CN" altLang="zh-CN" dirty="0" smtClean="0"/>
              <a:t>、</a:t>
            </a:r>
            <a:r>
              <a:rPr lang="en-US" altLang="zh-CN" dirty="0" smtClean="0"/>
              <a:t>3</a:t>
            </a:r>
            <a:r>
              <a:rPr lang="zh-CN" altLang="zh-CN" dirty="0" smtClean="0"/>
              <a:t>、</a:t>
            </a:r>
            <a:r>
              <a:rPr lang="en-US" altLang="zh-CN" dirty="0" smtClean="0"/>
              <a:t>4</a:t>
            </a:r>
            <a:r>
              <a:rPr lang="zh-CN" altLang="zh-CN" dirty="0" smtClean="0"/>
              <a:t>、</a:t>
            </a:r>
            <a:r>
              <a:rPr lang="en-US" altLang="zh-CN" dirty="0" smtClean="0"/>
              <a:t>5 </a:t>
            </a:r>
            <a:r>
              <a:rPr lang="zh-CN" altLang="zh-CN" dirty="0" smtClean="0"/>
              <a:t>型等；肠道病毒</a:t>
            </a:r>
            <a:r>
              <a:rPr lang="en-US" altLang="zh-CN" dirty="0" smtClean="0"/>
              <a:t>71</a:t>
            </a:r>
            <a:r>
              <a:rPr lang="zh-CN" altLang="zh-CN" dirty="0" smtClean="0"/>
              <a:t>型；埃可病毒等。</a:t>
            </a:r>
            <a:endParaRPr lang="en-US" altLang="zh-CN" dirty="0" smtClean="0"/>
          </a:p>
          <a:p>
            <a:r>
              <a:rPr lang="zh-CN" altLang="zh-CN" dirty="0" smtClean="0"/>
              <a:t>其中以</a:t>
            </a:r>
            <a:r>
              <a:rPr lang="en-US" altLang="zh-CN" dirty="0" smtClean="0"/>
              <a:t>EV71</a:t>
            </a:r>
            <a:r>
              <a:rPr lang="zh-CN" altLang="zh-CN" dirty="0" smtClean="0"/>
              <a:t>及</a:t>
            </a:r>
            <a:r>
              <a:rPr lang="en-US" altLang="zh-CN" dirty="0" smtClean="0"/>
              <a:t>CVA16</a:t>
            </a:r>
            <a:r>
              <a:rPr lang="zh-CN" altLang="zh-CN" dirty="0" smtClean="0"/>
              <a:t>型较为常见。</a:t>
            </a:r>
          </a:p>
          <a:p>
            <a:endParaRPr lang="en-US" altLang="zh-CN" sz="2600"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50</a:t>
            </a:fld>
            <a:endParaRPr lang="en-US" altLang="zh-CN" dirty="0"/>
          </a:p>
        </p:txBody>
      </p:sp>
      <p:pic>
        <p:nvPicPr>
          <p:cNvPr id="47107" name="Picture 3" descr="C:\Users\Administrator\Desktop\timg (8).jpg"/>
          <p:cNvPicPr>
            <a:picLocks noChangeAspect="1" noChangeArrowheads="1"/>
          </p:cNvPicPr>
          <p:nvPr/>
        </p:nvPicPr>
        <p:blipFill>
          <a:blip r:embed="rId2" cstate="print"/>
          <a:srcRect/>
          <a:stretch>
            <a:fillRect/>
          </a:stretch>
        </p:blipFill>
        <p:spPr bwMode="auto">
          <a:xfrm>
            <a:off x="2267744" y="4365104"/>
            <a:ext cx="4176464" cy="1860687"/>
          </a:xfrm>
          <a:prstGeom prst="rect">
            <a:avLst/>
          </a:prstGeom>
          <a:noFill/>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病毒结构和分类</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51</a:t>
            </a:fld>
            <a:endParaRPr lang="en-US" altLang="zh-CN" dirty="0"/>
          </a:p>
        </p:txBody>
      </p:sp>
      <p:grpSp>
        <p:nvGrpSpPr>
          <p:cNvPr id="3" name="Group 11"/>
          <p:cNvGrpSpPr>
            <a:grpSpLocks/>
          </p:cNvGrpSpPr>
          <p:nvPr/>
        </p:nvGrpSpPr>
        <p:grpSpPr bwMode="auto">
          <a:xfrm>
            <a:off x="395940" y="1484785"/>
            <a:ext cx="8136500" cy="4243944"/>
            <a:chOff x="717" y="800"/>
            <a:chExt cx="3865" cy="2566"/>
          </a:xfrm>
        </p:grpSpPr>
        <p:sp>
          <p:nvSpPr>
            <p:cNvPr id="6" name="Text Box 4"/>
            <p:cNvSpPr txBox="1">
              <a:spLocks noChangeArrowheads="1"/>
            </p:cNvSpPr>
            <p:nvPr/>
          </p:nvSpPr>
          <p:spPr bwMode="auto">
            <a:xfrm>
              <a:off x="717" y="1801"/>
              <a:ext cx="530" cy="428"/>
            </a:xfrm>
            <a:prstGeom prst="rect">
              <a:avLst/>
            </a:prstGeom>
            <a:noFill/>
            <a:ln w="9525">
              <a:noFill/>
              <a:miter lim="800000"/>
              <a:headEnd/>
              <a:tailEnd/>
            </a:ln>
            <a:effectLst/>
          </p:spPr>
          <p:txBody>
            <a:bodyPr wrap="square">
              <a:spAutoFit/>
            </a:bodyPr>
            <a:lstStyle/>
            <a:p>
              <a:r>
                <a:rPr lang="zh-CN" altLang="en-US" b="1" dirty="0" smtClean="0"/>
                <a:t>肠道感染病毒</a:t>
              </a:r>
              <a:endParaRPr lang="zh-CN" altLang="en-US" b="1" dirty="0"/>
            </a:p>
          </p:txBody>
        </p:sp>
        <p:sp>
          <p:nvSpPr>
            <p:cNvPr id="8" name="Text Box 6"/>
            <p:cNvSpPr txBox="1">
              <a:spLocks noChangeArrowheads="1"/>
            </p:cNvSpPr>
            <p:nvPr/>
          </p:nvSpPr>
          <p:spPr bwMode="auto">
            <a:xfrm>
              <a:off x="1522" y="2671"/>
              <a:ext cx="661" cy="695"/>
            </a:xfrm>
            <a:prstGeom prst="rect">
              <a:avLst/>
            </a:prstGeom>
            <a:noFill/>
            <a:ln w="9525">
              <a:noFill/>
              <a:miter lim="800000"/>
              <a:headEnd/>
              <a:tailEnd/>
            </a:ln>
            <a:effectLst/>
          </p:spPr>
          <p:txBody>
            <a:bodyPr wrap="square">
              <a:spAutoFit/>
            </a:bodyPr>
            <a:lstStyle/>
            <a:p>
              <a:r>
                <a:rPr lang="zh-CN" altLang="en-US" b="1" dirty="0" smtClean="0"/>
                <a:t>急性胃肠炎病毒</a:t>
              </a:r>
              <a:endParaRPr lang="zh-CN" altLang="en-US" b="1" dirty="0"/>
            </a:p>
          </p:txBody>
        </p:sp>
        <p:sp>
          <p:nvSpPr>
            <p:cNvPr id="9" name="Text Box 7"/>
            <p:cNvSpPr txBox="1">
              <a:spLocks noChangeArrowheads="1"/>
            </p:cNvSpPr>
            <p:nvPr/>
          </p:nvSpPr>
          <p:spPr bwMode="auto">
            <a:xfrm>
              <a:off x="2417" y="2454"/>
              <a:ext cx="1164" cy="800"/>
            </a:xfrm>
            <a:prstGeom prst="rect">
              <a:avLst/>
            </a:prstGeom>
            <a:noFill/>
            <a:ln w="9525">
              <a:noFill/>
              <a:miter lim="800000"/>
              <a:headEnd/>
              <a:tailEnd/>
            </a:ln>
            <a:effectLst/>
          </p:spPr>
          <p:txBody>
            <a:bodyPr wrap="square">
              <a:spAutoFit/>
            </a:bodyPr>
            <a:lstStyle/>
            <a:p>
              <a:r>
                <a:rPr lang="zh-CN" altLang="en-US" b="1" dirty="0"/>
                <a:t>轮状病毒</a:t>
              </a:r>
            </a:p>
            <a:p>
              <a:r>
                <a:rPr lang="zh-CN" altLang="en-US" b="1" dirty="0"/>
                <a:t>肠道腺病毒</a:t>
              </a:r>
            </a:p>
            <a:p>
              <a:r>
                <a:rPr lang="zh-CN" altLang="en-US" b="1" dirty="0"/>
                <a:t>杯状病毒</a:t>
              </a:r>
            </a:p>
            <a:p>
              <a:r>
                <a:rPr lang="zh-CN" altLang="en-US" b="1" dirty="0"/>
                <a:t>星状病毒</a:t>
              </a:r>
            </a:p>
          </p:txBody>
        </p:sp>
        <p:sp>
          <p:nvSpPr>
            <p:cNvPr id="10" name="Text Box 8"/>
            <p:cNvSpPr txBox="1">
              <a:spLocks noChangeArrowheads="1"/>
            </p:cNvSpPr>
            <p:nvPr/>
          </p:nvSpPr>
          <p:spPr bwMode="auto">
            <a:xfrm>
              <a:off x="3759" y="2585"/>
              <a:ext cx="823" cy="614"/>
            </a:xfrm>
            <a:prstGeom prst="rect">
              <a:avLst/>
            </a:prstGeom>
            <a:noFill/>
            <a:ln w="9525">
              <a:noFill/>
              <a:miter lim="800000"/>
              <a:headEnd/>
              <a:tailEnd/>
            </a:ln>
            <a:effectLst/>
          </p:spPr>
          <p:txBody>
            <a:bodyPr wrap="square">
              <a:spAutoFit/>
            </a:bodyPr>
            <a:lstStyle/>
            <a:p>
              <a:r>
                <a:rPr lang="zh-CN" altLang="en-US" b="1" dirty="0" smtClean="0"/>
                <a:t>侵入小肠上皮，胃肠</a:t>
              </a:r>
              <a:r>
                <a:rPr lang="zh-CN" altLang="en-US" b="1" dirty="0"/>
                <a:t>症状为主</a:t>
              </a:r>
            </a:p>
          </p:txBody>
        </p:sp>
        <p:sp>
          <p:nvSpPr>
            <p:cNvPr id="11" name="AutoShape 9"/>
            <p:cNvSpPr>
              <a:spLocks noChangeArrowheads="1"/>
            </p:cNvSpPr>
            <p:nvPr/>
          </p:nvSpPr>
          <p:spPr bwMode="auto">
            <a:xfrm>
              <a:off x="2238" y="2474"/>
              <a:ext cx="1392" cy="816"/>
            </a:xfrm>
            <a:prstGeom prst="bracePair">
              <a:avLst>
                <a:gd name="adj" fmla="val 8333"/>
              </a:avLst>
            </a:prstGeom>
            <a:noFill/>
            <a:ln w="9525">
              <a:solidFill>
                <a:schemeClr val="hlink"/>
              </a:solidFill>
              <a:miter lim="800000"/>
              <a:headEnd/>
              <a:tailEnd/>
            </a:ln>
            <a:effectLst/>
          </p:spPr>
          <p:txBody>
            <a:bodyPr wrap="none" anchor="ctr"/>
            <a:lstStyle/>
            <a:p>
              <a:endParaRPr lang="zh-CN" altLang="en-US"/>
            </a:p>
          </p:txBody>
        </p:sp>
        <p:sp>
          <p:nvSpPr>
            <p:cNvPr id="12" name="AutoShape 10"/>
            <p:cNvSpPr>
              <a:spLocks/>
            </p:cNvSpPr>
            <p:nvPr/>
          </p:nvSpPr>
          <p:spPr bwMode="auto">
            <a:xfrm>
              <a:off x="1248" y="800"/>
              <a:ext cx="226" cy="2438"/>
            </a:xfrm>
            <a:prstGeom prst="leftBrace">
              <a:avLst>
                <a:gd name="adj1" fmla="val 63889"/>
                <a:gd name="adj2" fmla="val 50000"/>
              </a:avLst>
            </a:prstGeom>
            <a:noFill/>
            <a:ln w="9525">
              <a:solidFill>
                <a:schemeClr val="hlink"/>
              </a:solidFill>
              <a:miter lim="800000"/>
              <a:headEnd/>
              <a:tailEnd/>
            </a:ln>
            <a:effectLst/>
          </p:spPr>
          <p:txBody>
            <a:bodyPr wrap="none" anchor="ctr"/>
            <a:lstStyle/>
            <a:p>
              <a:endParaRPr lang="zh-CN" altLang="en-US"/>
            </a:p>
          </p:txBody>
        </p:sp>
      </p:grpSp>
      <p:sp>
        <p:nvSpPr>
          <p:cNvPr id="20" name="Text Box 8"/>
          <p:cNvSpPr txBox="1">
            <a:spLocks noChangeArrowheads="1"/>
          </p:cNvSpPr>
          <p:nvPr/>
        </p:nvSpPr>
        <p:spPr bwMode="auto">
          <a:xfrm>
            <a:off x="2915816" y="1124744"/>
            <a:ext cx="3960440" cy="2246769"/>
          </a:xfrm>
          <a:prstGeom prst="rect">
            <a:avLst/>
          </a:prstGeom>
          <a:noFill/>
          <a:ln w="9525">
            <a:noFill/>
            <a:miter lim="800000"/>
            <a:headEnd/>
            <a:tailEnd/>
          </a:ln>
          <a:effectLst/>
        </p:spPr>
        <p:txBody>
          <a:bodyPr wrap="square">
            <a:spAutoFit/>
          </a:bodyPr>
          <a:lstStyle/>
          <a:p>
            <a:r>
              <a:rPr lang="zh-CN" altLang="en-US" b="1" dirty="0"/>
              <a:t>脊髓灰质炎（</a:t>
            </a:r>
            <a:r>
              <a:rPr lang="en-US" altLang="zh-CN" b="1" dirty="0"/>
              <a:t>1-3</a:t>
            </a:r>
            <a:r>
              <a:rPr lang="zh-CN" altLang="en-US" b="1" dirty="0"/>
              <a:t>型）</a:t>
            </a:r>
          </a:p>
          <a:p>
            <a:endParaRPr lang="zh-CN" altLang="en-US" b="1" dirty="0"/>
          </a:p>
          <a:p>
            <a:r>
              <a:rPr lang="zh-CN" altLang="en-US" b="1" dirty="0"/>
              <a:t>柯萨奇病毒</a:t>
            </a:r>
          </a:p>
          <a:p>
            <a:endParaRPr lang="zh-CN" altLang="en-US" b="1" dirty="0"/>
          </a:p>
          <a:p>
            <a:r>
              <a:rPr lang="zh-CN" altLang="en-US" b="1" dirty="0"/>
              <a:t>埃可病毒（</a:t>
            </a:r>
            <a:r>
              <a:rPr lang="en-US" altLang="zh-CN" b="1" dirty="0"/>
              <a:t>1-34</a:t>
            </a:r>
            <a:r>
              <a:rPr lang="zh-CN" altLang="en-US" b="1" dirty="0"/>
              <a:t>型</a:t>
            </a:r>
            <a:r>
              <a:rPr lang="zh-CN" altLang="en-US" b="1" dirty="0" smtClean="0"/>
              <a:t>）</a:t>
            </a:r>
            <a:endParaRPr lang="en-US" altLang="zh-CN" b="1" dirty="0" smtClean="0"/>
          </a:p>
          <a:p>
            <a:endParaRPr lang="zh-CN" altLang="en-US" b="1" dirty="0"/>
          </a:p>
          <a:p>
            <a:r>
              <a:rPr lang="zh-CN" altLang="en-US" b="1" dirty="0"/>
              <a:t>新型肠道病毒</a:t>
            </a:r>
            <a:r>
              <a:rPr lang="en-US" altLang="zh-CN" b="1" dirty="0"/>
              <a:t>68</a:t>
            </a:r>
            <a:r>
              <a:rPr lang="zh-CN" altLang="en-US" b="1" dirty="0"/>
              <a:t>、</a:t>
            </a:r>
            <a:r>
              <a:rPr lang="en-US" altLang="zh-CN" b="1" dirty="0"/>
              <a:t>69</a:t>
            </a:r>
            <a:r>
              <a:rPr lang="zh-CN" altLang="en-US" b="1" dirty="0"/>
              <a:t>、</a:t>
            </a:r>
            <a:r>
              <a:rPr lang="en-US" altLang="zh-CN" b="1" dirty="0"/>
              <a:t>70</a:t>
            </a:r>
            <a:r>
              <a:rPr lang="zh-CN" altLang="en-US" b="1" dirty="0"/>
              <a:t>、</a:t>
            </a:r>
            <a:r>
              <a:rPr lang="en-US" altLang="zh-CN" b="1" dirty="0"/>
              <a:t>71</a:t>
            </a:r>
            <a:r>
              <a:rPr lang="zh-CN" altLang="en-US" b="1" dirty="0" smtClean="0"/>
              <a:t>型</a:t>
            </a:r>
            <a:endParaRPr lang="zh-CN" altLang="en-US" b="1" dirty="0"/>
          </a:p>
        </p:txBody>
      </p:sp>
      <p:sp>
        <p:nvSpPr>
          <p:cNvPr id="21" name="Text Box 6"/>
          <p:cNvSpPr txBox="1">
            <a:spLocks noChangeArrowheads="1"/>
          </p:cNvSpPr>
          <p:nvPr/>
        </p:nvSpPr>
        <p:spPr bwMode="auto">
          <a:xfrm>
            <a:off x="1763688" y="1628800"/>
            <a:ext cx="792088" cy="707886"/>
          </a:xfrm>
          <a:prstGeom prst="rect">
            <a:avLst/>
          </a:prstGeom>
          <a:noFill/>
          <a:ln w="9525">
            <a:noFill/>
            <a:miter lim="800000"/>
            <a:headEnd/>
            <a:tailEnd/>
          </a:ln>
          <a:effectLst/>
        </p:spPr>
        <p:txBody>
          <a:bodyPr wrap="square">
            <a:spAutoFit/>
          </a:bodyPr>
          <a:lstStyle/>
          <a:p>
            <a:r>
              <a:rPr lang="zh-CN" altLang="en-US" b="1" dirty="0" smtClean="0"/>
              <a:t>肠道病毒</a:t>
            </a:r>
            <a:endParaRPr lang="zh-CN" altLang="en-US" b="1" dirty="0"/>
          </a:p>
        </p:txBody>
      </p:sp>
      <p:sp>
        <p:nvSpPr>
          <p:cNvPr id="22" name="AutoShape 14"/>
          <p:cNvSpPr>
            <a:spLocks/>
          </p:cNvSpPr>
          <p:nvPr/>
        </p:nvSpPr>
        <p:spPr bwMode="auto">
          <a:xfrm>
            <a:off x="2627784" y="1124744"/>
            <a:ext cx="144016" cy="2160240"/>
          </a:xfrm>
          <a:prstGeom prst="leftBrace">
            <a:avLst>
              <a:gd name="adj1" fmla="val 208333"/>
              <a:gd name="adj2" fmla="val 50000"/>
            </a:avLst>
          </a:prstGeom>
          <a:noFill/>
          <a:ln w="9525">
            <a:solidFill>
              <a:schemeClr val="hlink"/>
            </a:solidFill>
            <a:miter lim="800000"/>
            <a:headEnd/>
            <a:tailEnd/>
          </a:ln>
          <a:effectLst/>
        </p:spPr>
        <p:txBody>
          <a:bodyPr wrap="none" anchor="ctr"/>
          <a:lstStyle/>
          <a:p>
            <a:endParaRPr lang="zh-CN" altLang="en-US"/>
          </a:p>
        </p:txBody>
      </p:sp>
      <p:sp>
        <p:nvSpPr>
          <p:cNvPr id="23" name="矩形 22"/>
          <p:cNvSpPr/>
          <p:nvPr/>
        </p:nvSpPr>
        <p:spPr>
          <a:xfrm>
            <a:off x="4211960" y="3212976"/>
            <a:ext cx="2425664" cy="400110"/>
          </a:xfrm>
          <a:prstGeom prst="rect">
            <a:avLst/>
          </a:prstGeom>
        </p:spPr>
        <p:txBody>
          <a:bodyPr wrap="none">
            <a:spAutoFit/>
          </a:bodyPr>
          <a:lstStyle/>
          <a:p>
            <a:r>
              <a:rPr lang="zh-CN" altLang="en-US" b="1" dirty="0" smtClean="0"/>
              <a:t>（</a:t>
            </a:r>
            <a:r>
              <a:rPr lang="en-US" altLang="zh-CN" b="1" dirty="0" smtClean="0"/>
              <a:t>72</a:t>
            </a:r>
            <a:r>
              <a:rPr lang="zh-CN" altLang="en-US" b="1" dirty="0" smtClean="0"/>
              <a:t>型</a:t>
            </a:r>
            <a:r>
              <a:rPr lang="en-US" altLang="zh-CN" b="1" dirty="0" smtClean="0"/>
              <a:t>=</a:t>
            </a:r>
            <a:r>
              <a:rPr lang="zh-CN" altLang="en-US" b="1" dirty="0" smtClean="0"/>
              <a:t>甲肝病毒）</a:t>
            </a:r>
            <a:endParaRPr lang="zh-CN" altLang="en-US" dirty="0"/>
          </a:p>
        </p:txBody>
      </p:sp>
      <p:sp>
        <p:nvSpPr>
          <p:cNvPr id="24" name="AutoShape 14"/>
          <p:cNvSpPr>
            <a:spLocks/>
          </p:cNvSpPr>
          <p:nvPr/>
        </p:nvSpPr>
        <p:spPr bwMode="auto">
          <a:xfrm flipH="1">
            <a:off x="6804248" y="1196752"/>
            <a:ext cx="216024" cy="2520280"/>
          </a:xfrm>
          <a:prstGeom prst="leftBrace">
            <a:avLst>
              <a:gd name="adj1" fmla="val 208333"/>
              <a:gd name="adj2" fmla="val 50000"/>
            </a:avLst>
          </a:prstGeom>
          <a:noFill/>
          <a:ln w="9525">
            <a:solidFill>
              <a:schemeClr val="hlink"/>
            </a:solidFill>
            <a:miter lim="800000"/>
            <a:headEnd/>
            <a:tailEnd/>
          </a:ln>
          <a:effectLst/>
        </p:spPr>
        <p:txBody>
          <a:bodyPr wrap="none" anchor="ctr"/>
          <a:lstStyle/>
          <a:p>
            <a:endParaRPr lang="zh-CN" altLang="en-US"/>
          </a:p>
        </p:txBody>
      </p:sp>
      <p:sp>
        <p:nvSpPr>
          <p:cNvPr id="25" name="Text Box 8"/>
          <p:cNvSpPr txBox="1">
            <a:spLocks noChangeArrowheads="1"/>
          </p:cNvSpPr>
          <p:nvPr/>
        </p:nvSpPr>
        <p:spPr bwMode="auto">
          <a:xfrm>
            <a:off x="7092280" y="1412776"/>
            <a:ext cx="1296144" cy="1938992"/>
          </a:xfrm>
          <a:prstGeom prst="rect">
            <a:avLst/>
          </a:prstGeom>
          <a:noFill/>
          <a:ln w="9525">
            <a:noFill/>
            <a:miter lim="800000"/>
            <a:headEnd/>
            <a:tailEnd/>
          </a:ln>
          <a:effectLst/>
        </p:spPr>
        <p:txBody>
          <a:bodyPr wrap="square">
            <a:spAutoFit/>
          </a:bodyPr>
          <a:lstStyle/>
          <a:p>
            <a:r>
              <a:rPr lang="zh-CN" altLang="en-US" b="1" dirty="0" smtClean="0"/>
              <a:t>在肠道内增殖并侵入人体，却很少引起肠道疾病</a:t>
            </a:r>
            <a:endParaRPr lang="zh-CN" altLang="en-US" b="1"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病原抵抗力</a:t>
            </a:r>
            <a:endParaRPr lang="zh-CN" altLang="en-US" dirty="0"/>
          </a:p>
        </p:txBody>
      </p:sp>
      <p:sp>
        <p:nvSpPr>
          <p:cNvPr id="3" name="内容占位符 2"/>
          <p:cNvSpPr>
            <a:spLocks noGrp="1"/>
          </p:cNvSpPr>
          <p:nvPr>
            <p:ph idx="1"/>
          </p:nvPr>
        </p:nvSpPr>
        <p:spPr>
          <a:xfrm>
            <a:off x="468313" y="1052736"/>
            <a:ext cx="8229600" cy="5168677"/>
          </a:xfrm>
        </p:spPr>
        <p:txBody>
          <a:bodyPr/>
          <a:lstStyle/>
          <a:p>
            <a:pPr>
              <a:lnSpc>
                <a:spcPct val="150000"/>
              </a:lnSpc>
            </a:pPr>
            <a:r>
              <a:rPr lang="zh-CN" altLang="zh-CN" sz="2600" b="0" dirty="0" smtClean="0"/>
              <a:t>肠道病毒适合在</a:t>
            </a:r>
            <a:r>
              <a:rPr lang="zh-CN" altLang="zh-CN" sz="2600" b="0" dirty="0" smtClean="0">
                <a:solidFill>
                  <a:srgbClr val="FF0000"/>
                </a:solidFill>
              </a:rPr>
              <a:t>湿、热</a:t>
            </a:r>
            <a:r>
              <a:rPr lang="zh-CN" altLang="zh-CN" sz="2600" b="0" dirty="0" smtClean="0"/>
              <a:t>的环境下生存与传播，</a:t>
            </a:r>
            <a:r>
              <a:rPr lang="en-US" altLang="zh-CN" sz="2600" b="0" dirty="0" smtClean="0">
                <a:solidFill>
                  <a:srgbClr val="FF0000"/>
                </a:solidFill>
              </a:rPr>
              <a:t>75%</a:t>
            </a:r>
            <a:r>
              <a:rPr lang="zh-CN" altLang="zh-CN" sz="2600" b="0" dirty="0" smtClean="0">
                <a:solidFill>
                  <a:srgbClr val="FF0000"/>
                </a:solidFill>
              </a:rPr>
              <a:t>酒精</a:t>
            </a:r>
            <a:r>
              <a:rPr lang="zh-CN" altLang="zh-CN" sz="2600" b="0" dirty="0" smtClean="0"/>
              <a:t>和</a:t>
            </a:r>
            <a:r>
              <a:rPr lang="en-US" altLang="zh-CN" sz="2600" b="0" dirty="0" smtClean="0"/>
              <a:t>5%</a:t>
            </a:r>
            <a:r>
              <a:rPr lang="zh-CN" altLang="zh-CN" sz="2600" b="0" dirty="0" smtClean="0"/>
              <a:t>来苏不能将其灭活，对</a:t>
            </a:r>
            <a:r>
              <a:rPr lang="zh-CN" altLang="zh-CN" sz="2600" b="0" dirty="0" smtClean="0">
                <a:solidFill>
                  <a:srgbClr val="FF0000"/>
                </a:solidFill>
              </a:rPr>
              <a:t>乙醚、去氯胆酸盐等不敏感</a:t>
            </a:r>
            <a:r>
              <a:rPr lang="zh-CN" altLang="zh-CN" sz="2600" b="0" dirty="0" smtClean="0"/>
              <a:t>；</a:t>
            </a:r>
            <a:r>
              <a:rPr lang="zh-CN" altLang="zh-CN" sz="2600" b="0" dirty="0" smtClean="0">
                <a:solidFill>
                  <a:srgbClr val="FF0000"/>
                </a:solidFill>
              </a:rPr>
              <a:t>对紫外线和干燥敏感</a:t>
            </a:r>
            <a:r>
              <a:rPr lang="zh-CN" altLang="zh-CN" sz="2600" b="0" dirty="0" smtClean="0"/>
              <a:t>，各种</a:t>
            </a:r>
            <a:r>
              <a:rPr lang="zh-CN" altLang="zh-CN" sz="2600" b="0" dirty="0" smtClean="0">
                <a:solidFill>
                  <a:srgbClr val="FF0000"/>
                </a:solidFill>
              </a:rPr>
              <a:t>氧化剂</a:t>
            </a:r>
            <a:r>
              <a:rPr lang="en-US" altLang="zh-CN" sz="2600" b="0" dirty="0" smtClean="0"/>
              <a:t>(</a:t>
            </a:r>
            <a:r>
              <a:rPr lang="zh-CN" altLang="zh-CN" sz="2600" b="0" dirty="0" smtClean="0"/>
              <a:t>高锰酸钾、漂白粉等</a:t>
            </a:r>
            <a:r>
              <a:rPr lang="en-US" altLang="zh-CN" sz="2600" b="0" dirty="0" smtClean="0"/>
              <a:t>)</a:t>
            </a:r>
            <a:r>
              <a:rPr lang="zh-CN" altLang="zh-CN" sz="2600" b="0" dirty="0" smtClean="0"/>
              <a:t>、甲醛、碘酒以及</a:t>
            </a:r>
            <a:r>
              <a:rPr lang="en-US" altLang="zh-CN" sz="2600" b="0" dirty="0" smtClean="0"/>
              <a:t>56</a:t>
            </a:r>
            <a:r>
              <a:rPr lang="zh-CN" altLang="zh-CN" sz="2600" b="0" dirty="0" smtClean="0"/>
              <a:t>℃</a:t>
            </a:r>
            <a:r>
              <a:rPr lang="en-US" altLang="zh-CN" sz="2600" b="0" dirty="0" smtClean="0"/>
              <a:t>30</a:t>
            </a:r>
            <a:r>
              <a:rPr lang="zh-CN" altLang="zh-CN" sz="2600" b="0" dirty="0" smtClean="0"/>
              <a:t>分钟可以灭活病毒。病毒在</a:t>
            </a:r>
            <a:r>
              <a:rPr lang="en-US" altLang="zh-CN" sz="2600" b="0" dirty="0" smtClean="0"/>
              <a:t>4</a:t>
            </a:r>
            <a:r>
              <a:rPr lang="zh-CN" altLang="zh-CN" sz="2600" b="0" dirty="0" smtClean="0"/>
              <a:t>℃可存活</a:t>
            </a:r>
            <a:r>
              <a:rPr lang="en-US" altLang="zh-CN" sz="2600" b="0" dirty="0" smtClean="0"/>
              <a:t>1</a:t>
            </a:r>
            <a:r>
              <a:rPr lang="zh-CN" altLang="zh-CN" sz="2600" b="0" dirty="0" smtClean="0"/>
              <a:t>年，</a:t>
            </a:r>
            <a:r>
              <a:rPr lang="en-US" altLang="zh-CN" sz="2600" b="0" dirty="0" smtClean="0"/>
              <a:t>-20</a:t>
            </a:r>
            <a:r>
              <a:rPr lang="zh-CN" altLang="zh-CN" sz="2600" b="0" dirty="0" smtClean="0"/>
              <a:t>℃可长期保存，在外环境中可长期存活。</a:t>
            </a:r>
          </a:p>
          <a:p>
            <a:pPr>
              <a:lnSpc>
                <a:spcPct val="150000"/>
              </a:lnSpc>
            </a:pPr>
            <a:r>
              <a:rPr lang="zh-CN" altLang="en-US" sz="2600" b="0" dirty="0" smtClean="0"/>
              <a:t>病毒的抵抗力等生存传播特性与该疾病的流行特点、防控措施密切相关。</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52</a:t>
            </a:fld>
            <a:endParaRPr lang="en-US" altLang="zh-CN"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传播特点</a:t>
            </a:r>
            <a:endParaRPr lang="zh-CN" altLang="en-US" dirty="0"/>
          </a:p>
        </p:txBody>
      </p:sp>
      <p:sp>
        <p:nvSpPr>
          <p:cNvPr id="3" name="内容占位符 2"/>
          <p:cNvSpPr>
            <a:spLocks noGrp="1"/>
          </p:cNvSpPr>
          <p:nvPr>
            <p:ph idx="1"/>
          </p:nvPr>
        </p:nvSpPr>
        <p:spPr>
          <a:xfrm>
            <a:off x="468313" y="1124744"/>
            <a:ext cx="8229600" cy="5096669"/>
          </a:xfrm>
        </p:spPr>
        <p:txBody>
          <a:bodyPr/>
          <a:lstStyle/>
          <a:p>
            <a:pPr>
              <a:lnSpc>
                <a:spcPct val="150000"/>
              </a:lnSpc>
            </a:pPr>
            <a:r>
              <a:rPr lang="zh-CN" altLang="zh-CN" b="0" dirty="0" smtClean="0"/>
              <a:t>人是人肠道病毒的唯一宿主，患者和隐性感染者均为本病的传染源</a:t>
            </a:r>
            <a:r>
              <a:rPr lang="zh-CN" altLang="en-US" b="0" dirty="0" smtClean="0"/>
              <a:t>。</a:t>
            </a:r>
            <a:endParaRPr lang="en-US" altLang="zh-CN" b="0" dirty="0" smtClean="0"/>
          </a:p>
          <a:p>
            <a:pPr>
              <a:lnSpc>
                <a:spcPct val="150000"/>
              </a:lnSpc>
            </a:pPr>
            <a:r>
              <a:rPr lang="zh-CN" altLang="zh-CN" b="0" dirty="0" smtClean="0"/>
              <a:t>肠道病毒可经胃肠道（</a:t>
            </a:r>
            <a:r>
              <a:rPr lang="zh-CN" altLang="zh-CN" b="0" dirty="0" smtClean="0">
                <a:solidFill>
                  <a:srgbClr val="FF0000"/>
                </a:solidFill>
              </a:rPr>
              <a:t>粪</a:t>
            </a:r>
            <a:r>
              <a:rPr lang="en-US" altLang="zh-CN" b="0" dirty="0" smtClean="0">
                <a:solidFill>
                  <a:srgbClr val="FF0000"/>
                </a:solidFill>
              </a:rPr>
              <a:t>-</a:t>
            </a:r>
            <a:r>
              <a:rPr lang="zh-CN" altLang="zh-CN" b="0" dirty="0" smtClean="0">
                <a:solidFill>
                  <a:srgbClr val="FF0000"/>
                </a:solidFill>
              </a:rPr>
              <a:t>口途径</a:t>
            </a:r>
            <a:r>
              <a:rPr lang="zh-CN" altLang="zh-CN" b="0" dirty="0" smtClean="0"/>
              <a:t>）传播，也可经呼吸道（</a:t>
            </a:r>
            <a:r>
              <a:rPr lang="zh-CN" altLang="zh-CN" b="0" dirty="0" smtClean="0">
                <a:solidFill>
                  <a:srgbClr val="FF0000"/>
                </a:solidFill>
              </a:rPr>
              <a:t>飞沫、咳嗽、打喷嚏</a:t>
            </a:r>
            <a:r>
              <a:rPr lang="zh-CN" altLang="zh-CN" b="0" dirty="0" smtClean="0"/>
              <a:t>等）传播，亦可因</a:t>
            </a:r>
            <a:r>
              <a:rPr lang="zh-CN" altLang="zh-CN" b="0" dirty="0" smtClean="0">
                <a:solidFill>
                  <a:srgbClr val="FF0000"/>
                </a:solidFill>
              </a:rPr>
              <a:t>接触</a:t>
            </a:r>
            <a:r>
              <a:rPr lang="zh-CN" altLang="zh-CN" b="0" dirty="0" smtClean="0"/>
              <a:t>患者口鼻分泌物、皮肤或粘膜疱疹液及被污染的手及物品等造成传播。</a:t>
            </a:r>
            <a:endParaRPr lang="en-US" altLang="zh-CN" b="0"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53</a:t>
            </a:fld>
            <a:endParaRPr lang="en-US" altLang="zh-CN"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易感性</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smtClean="0"/>
              <a:t>人对人肠道病毒普遍易感。不同年龄组均可感染发病，以</a:t>
            </a:r>
            <a:r>
              <a:rPr lang="en-US" altLang="zh-CN" dirty="0" smtClean="0"/>
              <a:t>5</a:t>
            </a:r>
            <a:r>
              <a:rPr lang="zh-CN" altLang="zh-CN" dirty="0" smtClean="0"/>
              <a:t>岁及以下儿童为主，尤以</a:t>
            </a:r>
            <a:r>
              <a:rPr lang="en-US" altLang="zh-CN" dirty="0" smtClean="0"/>
              <a:t>3</a:t>
            </a:r>
            <a:r>
              <a:rPr lang="zh-CN" altLang="zh-CN" dirty="0" smtClean="0"/>
              <a:t>岁及以下儿童发病率最高。</a:t>
            </a:r>
            <a:endParaRPr lang="en-US" altLang="zh-CN" dirty="0" smtClean="0"/>
          </a:p>
          <a:p>
            <a:pPr>
              <a:lnSpc>
                <a:spcPct val="150000"/>
              </a:lnSpc>
            </a:pPr>
            <a:r>
              <a:rPr lang="zh-CN" altLang="zh-CN" dirty="0" smtClean="0"/>
              <a:t>显性感染和隐性感染后均可获得特异性免疫力，产生的中和抗体可在体内存留较长时间，对同血清型病毒产生比较牢固的免疫力，但</a:t>
            </a:r>
            <a:r>
              <a:rPr lang="zh-CN" altLang="zh-CN" dirty="0" smtClean="0">
                <a:solidFill>
                  <a:srgbClr val="FF0000"/>
                </a:solidFill>
              </a:rPr>
              <a:t>不同血清型间鲜有交叉免疫</a:t>
            </a:r>
            <a:r>
              <a:rPr lang="zh-CN" altLang="zh-CN" dirty="0" smtClean="0"/>
              <a:t>。</a:t>
            </a:r>
          </a:p>
          <a:p>
            <a:pPr>
              <a:lnSpc>
                <a:spcPct val="150000"/>
              </a:lnSpc>
            </a:pPr>
            <a:r>
              <a:rPr lang="zh-CN" altLang="zh-CN" dirty="0" smtClean="0"/>
              <a:t>该病流行无明显的地区性，全年均可发生，一般</a:t>
            </a:r>
            <a:r>
              <a:rPr lang="en-US" altLang="zh-CN" dirty="0" smtClean="0">
                <a:solidFill>
                  <a:srgbClr val="FF0000"/>
                </a:solidFill>
              </a:rPr>
              <a:t>5-7</a:t>
            </a:r>
            <a:r>
              <a:rPr lang="zh-CN" altLang="zh-CN" dirty="0" smtClean="0">
                <a:solidFill>
                  <a:srgbClr val="FF0000"/>
                </a:solidFill>
              </a:rPr>
              <a:t>月</a:t>
            </a:r>
            <a:r>
              <a:rPr lang="zh-CN" altLang="zh-CN" dirty="0" smtClean="0"/>
              <a:t>为发病高峰。</a:t>
            </a:r>
            <a:endParaRPr lang="zh-CN" altLang="en-US"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54</a:t>
            </a:fld>
            <a:endParaRPr lang="en-US" altLang="zh-CN"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3568" y="123825"/>
            <a:ext cx="8003232" cy="563563"/>
          </a:xfrm>
        </p:spPr>
        <p:txBody>
          <a:bodyPr/>
          <a:lstStyle/>
          <a:p>
            <a:r>
              <a:rPr lang="zh-CN" altLang="en-US" dirty="0" smtClean="0"/>
              <a:t>临床特征</a:t>
            </a:r>
            <a:endParaRPr lang="zh-CN" altLang="en-US" dirty="0"/>
          </a:p>
        </p:txBody>
      </p:sp>
      <p:sp>
        <p:nvSpPr>
          <p:cNvPr id="3" name="内容占位符 2"/>
          <p:cNvSpPr>
            <a:spLocks noGrp="1"/>
          </p:cNvSpPr>
          <p:nvPr>
            <p:ph idx="1"/>
          </p:nvPr>
        </p:nvSpPr>
        <p:spPr>
          <a:xfrm>
            <a:off x="395536" y="908720"/>
            <a:ext cx="4536504" cy="5312693"/>
          </a:xfrm>
        </p:spPr>
        <p:txBody>
          <a:bodyPr/>
          <a:lstStyle/>
          <a:p>
            <a:pPr>
              <a:lnSpc>
                <a:spcPct val="100000"/>
              </a:lnSpc>
            </a:pPr>
            <a:r>
              <a:rPr lang="zh-CN" altLang="zh-CN" b="0" dirty="0" smtClean="0"/>
              <a:t>手足口病潜伏期为</a:t>
            </a:r>
            <a:r>
              <a:rPr lang="en-US" altLang="zh-CN" b="0" dirty="0" smtClean="0"/>
              <a:t>2-10</a:t>
            </a:r>
            <a:r>
              <a:rPr lang="zh-CN" altLang="zh-CN" b="0" dirty="0" smtClean="0"/>
              <a:t>天，平均</a:t>
            </a:r>
            <a:r>
              <a:rPr lang="en-US" altLang="zh-CN" b="0" dirty="0" smtClean="0"/>
              <a:t>3-5</a:t>
            </a:r>
            <a:r>
              <a:rPr lang="zh-CN" altLang="zh-CN" b="0" dirty="0" smtClean="0"/>
              <a:t>天，病程一般</a:t>
            </a:r>
            <a:r>
              <a:rPr lang="en-US" altLang="zh-CN" b="0" dirty="0" smtClean="0"/>
              <a:t>7-10</a:t>
            </a:r>
            <a:r>
              <a:rPr lang="zh-CN" altLang="zh-CN" b="0" dirty="0" smtClean="0"/>
              <a:t>天。</a:t>
            </a:r>
            <a:endParaRPr lang="en-US" altLang="zh-CN" b="0" dirty="0" smtClean="0"/>
          </a:p>
          <a:p>
            <a:pPr>
              <a:lnSpc>
                <a:spcPct val="100000"/>
              </a:lnSpc>
            </a:pPr>
            <a:endParaRPr lang="zh-CN" altLang="zh-CN" b="0" dirty="0" smtClean="0"/>
          </a:p>
          <a:p>
            <a:pPr>
              <a:lnSpc>
                <a:spcPct val="100000"/>
              </a:lnSpc>
            </a:pPr>
            <a:r>
              <a:rPr lang="zh-CN" altLang="zh-CN" b="0" dirty="0" smtClean="0"/>
              <a:t>急性起病，发热，口腔粘膜出现散在疱疹，手、足和臀部出现斑丘疹、疱疹，疱疹周围可有炎性红晕，疱内液体较少</a:t>
            </a:r>
            <a:r>
              <a:rPr lang="zh-CN" altLang="en-US" b="0" dirty="0" smtClean="0"/>
              <a:t>。皮疹有不痛、不痒、不结痂、不结疤的“四不”特征。</a:t>
            </a:r>
            <a:endParaRPr lang="en-US" altLang="zh-CN" b="0" dirty="0" smtClean="0"/>
          </a:p>
          <a:p>
            <a:pPr>
              <a:lnSpc>
                <a:spcPct val="100000"/>
              </a:lnSpc>
            </a:pPr>
            <a:endParaRPr lang="en-US" altLang="zh-CN" b="0" dirty="0" smtClean="0"/>
          </a:p>
          <a:p>
            <a:pPr>
              <a:lnSpc>
                <a:spcPct val="100000"/>
              </a:lnSpc>
            </a:pPr>
            <a:r>
              <a:rPr lang="zh-CN" altLang="zh-CN" b="0" dirty="0" smtClean="0"/>
              <a:t>可伴有咳嗽、流涕、食欲不振等症状。</a:t>
            </a:r>
            <a:endParaRPr lang="en-US" altLang="zh-CN" b="0" dirty="0" smtClean="0"/>
          </a:p>
          <a:p>
            <a:pPr>
              <a:lnSpc>
                <a:spcPct val="100000"/>
              </a:lnSpc>
            </a:pPr>
            <a:r>
              <a:rPr lang="zh-CN" altLang="zh-CN" b="0" dirty="0" smtClean="0"/>
              <a:t>部分患者无发热，仅表现为皮疹或疱疹。</a:t>
            </a:r>
          </a:p>
          <a:p>
            <a:endParaRPr lang="zh-CN" altLang="en-US"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55</a:t>
            </a:fld>
            <a:endParaRPr lang="en-US" altLang="zh-CN" dirty="0"/>
          </a:p>
        </p:txBody>
      </p:sp>
      <p:grpSp>
        <p:nvGrpSpPr>
          <p:cNvPr id="9" name="组合 8"/>
          <p:cNvGrpSpPr/>
          <p:nvPr/>
        </p:nvGrpSpPr>
        <p:grpSpPr>
          <a:xfrm>
            <a:off x="5076056" y="1196752"/>
            <a:ext cx="3744416" cy="4608512"/>
            <a:chOff x="2915816" y="1052736"/>
            <a:chExt cx="5793995" cy="4608512"/>
          </a:xfrm>
        </p:grpSpPr>
        <p:grpSp>
          <p:nvGrpSpPr>
            <p:cNvPr id="8" name="组合 7"/>
            <p:cNvGrpSpPr/>
            <p:nvPr/>
          </p:nvGrpSpPr>
          <p:grpSpPr>
            <a:xfrm>
              <a:off x="2915816" y="1052736"/>
              <a:ext cx="5793995" cy="4608512"/>
              <a:chOff x="2915816" y="1052736"/>
              <a:chExt cx="5793995" cy="4608512"/>
            </a:xfrm>
          </p:grpSpPr>
          <p:pic>
            <p:nvPicPr>
              <p:cNvPr id="46082" name="Picture 2" descr="C:\Users\Administrator\Desktop\timg (6).jpg"/>
              <p:cNvPicPr>
                <a:picLocks noChangeAspect="1" noChangeArrowheads="1"/>
              </p:cNvPicPr>
              <p:nvPr/>
            </p:nvPicPr>
            <p:blipFill>
              <a:blip r:embed="rId2" cstate="print"/>
              <a:srcRect/>
              <a:stretch>
                <a:fillRect/>
              </a:stretch>
            </p:blipFill>
            <p:spPr bwMode="auto">
              <a:xfrm>
                <a:off x="2915816" y="1052736"/>
                <a:ext cx="2808312" cy="4605748"/>
              </a:xfrm>
              <a:prstGeom prst="rect">
                <a:avLst/>
              </a:prstGeom>
              <a:noFill/>
            </p:spPr>
          </p:pic>
          <p:pic>
            <p:nvPicPr>
              <p:cNvPr id="46083" name="Picture 3" descr="C:\Users\Administrator\Desktop\timg (5).jpg"/>
              <p:cNvPicPr>
                <a:picLocks noChangeAspect="1" noChangeArrowheads="1"/>
              </p:cNvPicPr>
              <p:nvPr/>
            </p:nvPicPr>
            <p:blipFill>
              <a:blip r:embed="rId3" cstate="print"/>
              <a:srcRect/>
              <a:stretch>
                <a:fillRect/>
              </a:stretch>
            </p:blipFill>
            <p:spPr bwMode="auto">
              <a:xfrm>
                <a:off x="5796136" y="3356992"/>
                <a:ext cx="2913675" cy="2304256"/>
              </a:xfrm>
              <a:prstGeom prst="rect">
                <a:avLst/>
              </a:prstGeom>
              <a:noFill/>
            </p:spPr>
          </p:pic>
        </p:grpSp>
        <p:pic>
          <p:nvPicPr>
            <p:cNvPr id="46084" name="Picture 4" descr="C:\Users\Administrator\Desktop\timg (7).jpg"/>
            <p:cNvPicPr>
              <a:picLocks noChangeAspect="1" noChangeArrowheads="1"/>
            </p:cNvPicPr>
            <p:nvPr/>
          </p:nvPicPr>
          <p:blipFill>
            <a:blip r:embed="rId4" cstate="print"/>
            <a:srcRect/>
            <a:stretch>
              <a:fillRect/>
            </a:stretch>
          </p:blipFill>
          <p:spPr bwMode="auto">
            <a:xfrm>
              <a:off x="5796136" y="1052736"/>
              <a:ext cx="2880320" cy="2304256"/>
            </a:xfrm>
            <a:prstGeom prst="rect">
              <a:avLst/>
            </a:prstGeom>
            <a:noFill/>
          </p:spPr>
        </p:pic>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zh-CN" altLang="en-US" sz="2800" b="0" dirty="0" smtClean="0"/>
              <a:t>手、足、口病虽在同一患者身上但不一定全部出现。水疱及皮疹通常会在一周内消退。</a:t>
            </a:r>
            <a:endParaRPr lang="en-US" altLang="zh-CN" sz="2800" b="0" dirty="0" smtClean="0"/>
          </a:p>
          <a:p>
            <a:pPr>
              <a:lnSpc>
                <a:spcPct val="150000"/>
              </a:lnSpc>
            </a:pPr>
            <a:r>
              <a:rPr lang="zh-CN" altLang="zh-CN" sz="2800" b="0" dirty="0" smtClean="0"/>
              <a:t>一般预后良好；少数病例，特别是</a:t>
            </a:r>
            <a:r>
              <a:rPr lang="en-US" altLang="zh-CN" sz="2800" b="0" dirty="0" smtClean="0"/>
              <a:t>EV71</a:t>
            </a:r>
            <a:r>
              <a:rPr lang="zh-CN" altLang="zh-CN" sz="2800" b="0" dirty="0" smtClean="0"/>
              <a:t>感染患儿，可出现脑膜炎、脑炎、脑脊髓炎、神经源性肺水肿、循环障碍等，病情凶险，可致死亡或留有后遗症。</a:t>
            </a:r>
            <a:endParaRPr lang="zh-CN" altLang="en-US" sz="2800"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56</a:t>
            </a:fld>
            <a:endParaRPr lang="en-US" altLang="zh-CN"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疫情判定</a:t>
            </a:r>
            <a:endParaRPr lang="zh-CN" altLang="en-US" dirty="0"/>
          </a:p>
        </p:txBody>
      </p:sp>
      <p:sp>
        <p:nvSpPr>
          <p:cNvPr id="3" name="内容占位符 2"/>
          <p:cNvSpPr>
            <a:spLocks noGrp="1"/>
          </p:cNvSpPr>
          <p:nvPr>
            <p:ph idx="1"/>
          </p:nvPr>
        </p:nvSpPr>
        <p:spPr/>
        <p:txBody>
          <a:bodyPr/>
          <a:lstStyle/>
          <a:p>
            <a:pPr>
              <a:lnSpc>
                <a:spcPts val="3300"/>
              </a:lnSpc>
            </a:pPr>
            <a:r>
              <a:rPr lang="zh-CN" altLang="zh-CN" dirty="0" smtClean="0"/>
              <a:t>聚集性疫情</a:t>
            </a:r>
            <a:r>
              <a:rPr lang="zh-CN" altLang="en-US" dirty="0" smtClean="0"/>
              <a:t>：</a:t>
            </a:r>
            <a:endParaRPr lang="en-US" altLang="zh-CN" dirty="0" smtClean="0"/>
          </a:p>
          <a:p>
            <a:pPr>
              <a:lnSpc>
                <a:spcPts val="3300"/>
              </a:lnSpc>
            </a:pPr>
            <a:r>
              <a:rPr lang="zh-CN" altLang="zh-CN" dirty="0" smtClean="0"/>
              <a:t>一周内，同一托幼机构或学校等集体单位发生</a:t>
            </a:r>
            <a:r>
              <a:rPr lang="en-US" altLang="zh-CN" dirty="0" smtClean="0"/>
              <a:t>5</a:t>
            </a:r>
            <a:r>
              <a:rPr lang="zh-CN" altLang="zh-CN" dirty="0" smtClean="0"/>
              <a:t>例以上，但不足</a:t>
            </a:r>
            <a:r>
              <a:rPr lang="en-US" altLang="zh-CN" dirty="0" smtClean="0"/>
              <a:t>10</a:t>
            </a:r>
            <a:r>
              <a:rPr lang="zh-CN" altLang="zh-CN" dirty="0" smtClean="0"/>
              <a:t>例手足口病病例；</a:t>
            </a:r>
            <a:endParaRPr lang="en-US" altLang="zh-CN" dirty="0" smtClean="0"/>
          </a:p>
          <a:p>
            <a:pPr>
              <a:lnSpc>
                <a:spcPts val="3300"/>
              </a:lnSpc>
            </a:pPr>
            <a:r>
              <a:rPr lang="zh-CN" altLang="zh-CN" dirty="0" smtClean="0">
                <a:solidFill>
                  <a:srgbClr val="FF0000"/>
                </a:solidFill>
              </a:rPr>
              <a:t>或同一班级（或宿舍）发生</a:t>
            </a:r>
            <a:r>
              <a:rPr lang="en-US" altLang="zh-CN" dirty="0" smtClean="0">
                <a:solidFill>
                  <a:srgbClr val="FF0000"/>
                </a:solidFill>
              </a:rPr>
              <a:t>2</a:t>
            </a:r>
            <a:r>
              <a:rPr lang="zh-CN" altLang="zh-CN" dirty="0" smtClean="0">
                <a:solidFill>
                  <a:srgbClr val="FF0000"/>
                </a:solidFill>
              </a:rPr>
              <a:t>例及以上手足口病病例；</a:t>
            </a:r>
            <a:endParaRPr lang="en-US" altLang="zh-CN" dirty="0" smtClean="0">
              <a:solidFill>
                <a:srgbClr val="FF0000"/>
              </a:solidFill>
            </a:endParaRPr>
          </a:p>
          <a:p>
            <a:pPr>
              <a:lnSpc>
                <a:spcPts val="3300"/>
              </a:lnSpc>
            </a:pPr>
            <a:r>
              <a:rPr lang="zh-CN" altLang="zh-CN" dirty="0" smtClean="0"/>
              <a:t>或同一个自然村</a:t>
            </a:r>
            <a:r>
              <a:rPr lang="en-US" altLang="zh-CN" dirty="0" smtClean="0"/>
              <a:t>/</a:t>
            </a:r>
            <a:r>
              <a:rPr lang="zh-CN" altLang="zh-CN" dirty="0" smtClean="0"/>
              <a:t>居委会发生</a:t>
            </a:r>
            <a:r>
              <a:rPr lang="en-US" altLang="zh-CN" dirty="0" smtClean="0"/>
              <a:t>3</a:t>
            </a:r>
            <a:r>
              <a:rPr lang="zh-CN" altLang="zh-CN" dirty="0" smtClean="0"/>
              <a:t>例及以上，但不足</a:t>
            </a:r>
            <a:r>
              <a:rPr lang="en-US" altLang="zh-CN" dirty="0" smtClean="0"/>
              <a:t>5</a:t>
            </a:r>
            <a:r>
              <a:rPr lang="zh-CN" altLang="zh-CN" dirty="0" smtClean="0"/>
              <a:t>例手足口病病例；</a:t>
            </a:r>
            <a:endParaRPr lang="en-US" altLang="zh-CN" dirty="0" smtClean="0"/>
          </a:p>
          <a:p>
            <a:pPr>
              <a:lnSpc>
                <a:spcPts val="3300"/>
              </a:lnSpc>
            </a:pPr>
            <a:r>
              <a:rPr lang="zh-CN" altLang="zh-CN" dirty="0" smtClean="0"/>
              <a:t>或同一家庭发生</a:t>
            </a:r>
            <a:r>
              <a:rPr lang="en-US" altLang="zh-CN" dirty="0" smtClean="0"/>
              <a:t>2</a:t>
            </a:r>
            <a:r>
              <a:rPr lang="zh-CN" altLang="zh-CN" dirty="0" smtClean="0"/>
              <a:t>例及以上手足口病病例。</a:t>
            </a:r>
            <a:endParaRPr lang="en-US" altLang="zh-CN" dirty="0" smtClean="0"/>
          </a:p>
          <a:p>
            <a:pPr>
              <a:lnSpc>
                <a:spcPts val="3300"/>
              </a:lnSpc>
            </a:pPr>
            <a:endParaRPr lang="en-US" altLang="zh-CN" dirty="0" smtClean="0"/>
          </a:p>
          <a:p>
            <a:endParaRPr lang="zh-CN"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57</a:t>
            </a:fld>
            <a:endParaRPr lang="en-US" altLang="zh-CN"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200000"/>
              </a:lnSpc>
            </a:pPr>
            <a:r>
              <a:rPr lang="zh-CN" altLang="zh-CN" dirty="0" smtClean="0"/>
              <a:t>暴发疫情</a:t>
            </a:r>
            <a:r>
              <a:rPr lang="zh-CN" altLang="en-US" dirty="0" smtClean="0"/>
              <a:t>：</a:t>
            </a:r>
            <a:endParaRPr lang="en-US" altLang="zh-CN" dirty="0" smtClean="0"/>
          </a:p>
          <a:p>
            <a:pPr>
              <a:lnSpc>
                <a:spcPct val="200000"/>
              </a:lnSpc>
            </a:pPr>
            <a:r>
              <a:rPr lang="zh-CN" altLang="zh-CN" dirty="0" smtClean="0"/>
              <a:t>指一周内，同一托幼机构或学校等集体单位发生</a:t>
            </a:r>
            <a:r>
              <a:rPr lang="en-US" altLang="zh-CN" dirty="0" smtClean="0">
                <a:solidFill>
                  <a:srgbClr val="FF0000"/>
                </a:solidFill>
              </a:rPr>
              <a:t>10</a:t>
            </a:r>
            <a:r>
              <a:rPr lang="zh-CN" altLang="zh-CN" dirty="0" smtClean="0">
                <a:solidFill>
                  <a:srgbClr val="FF0000"/>
                </a:solidFill>
              </a:rPr>
              <a:t>例</a:t>
            </a:r>
            <a:r>
              <a:rPr lang="zh-CN" altLang="zh-CN" dirty="0" smtClean="0"/>
              <a:t>及以上手足口病病例；</a:t>
            </a:r>
            <a:endParaRPr lang="en-US" altLang="zh-CN" dirty="0" smtClean="0"/>
          </a:p>
          <a:p>
            <a:pPr>
              <a:lnSpc>
                <a:spcPct val="200000"/>
              </a:lnSpc>
            </a:pPr>
            <a:r>
              <a:rPr lang="zh-CN" altLang="zh-CN" dirty="0" smtClean="0"/>
              <a:t>或同一个自然村</a:t>
            </a:r>
            <a:r>
              <a:rPr lang="en-US" altLang="zh-CN" dirty="0" smtClean="0"/>
              <a:t>/</a:t>
            </a:r>
            <a:r>
              <a:rPr lang="zh-CN" altLang="zh-CN" dirty="0" smtClean="0"/>
              <a:t>居委会发生</a:t>
            </a:r>
            <a:r>
              <a:rPr lang="en-US" altLang="zh-CN" dirty="0" smtClean="0"/>
              <a:t>5</a:t>
            </a:r>
            <a:r>
              <a:rPr lang="zh-CN" altLang="zh-CN" dirty="0" smtClean="0"/>
              <a:t>例及以上手足口病病例。</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58</a:t>
            </a:fld>
            <a:endParaRPr lang="en-US" altLang="zh-CN"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疫情报告</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smtClean="0"/>
              <a:t>医疗机构、托幼机构和小学等单位发现手足口病聚集性或暴发疫情时，应当在</a:t>
            </a:r>
            <a:r>
              <a:rPr lang="en-US" altLang="zh-CN" dirty="0" smtClean="0">
                <a:solidFill>
                  <a:srgbClr val="FF0000"/>
                </a:solidFill>
              </a:rPr>
              <a:t>24</a:t>
            </a:r>
            <a:r>
              <a:rPr lang="zh-CN" altLang="zh-CN" dirty="0" smtClean="0">
                <a:solidFill>
                  <a:srgbClr val="FF0000"/>
                </a:solidFill>
              </a:rPr>
              <a:t>小时内</a:t>
            </a:r>
            <a:r>
              <a:rPr lang="zh-CN" altLang="zh-CN" dirty="0" smtClean="0"/>
              <a:t>向当地县（区）级</a:t>
            </a:r>
            <a:r>
              <a:rPr lang="zh-CN" altLang="zh-CN" dirty="0" smtClean="0">
                <a:solidFill>
                  <a:srgbClr val="FF0000"/>
                </a:solidFill>
              </a:rPr>
              <a:t>疾病预防控制机构</a:t>
            </a:r>
            <a:r>
              <a:rPr lang="zh-CN" altLang="zh-CN" dirty="0" smtClean="0"/>
              <a:t>报告。</a:t>
            </a:r>
          </a:p>
          <a:p>
            <a:pPr>
              <a:lnSpc>
                <a:spcPct val="150000"/>
              </a:lnSpc>
            </a:pPr>
            <a:r>
              <a:rPr lang="zh-CN" altLang="en-US" dirty="0" smtClean="0"/>
              <a:t>接报告或者在主动搜索等途径发现疫情，应及时核实。</a:t>
            </a:r>
            <a:r>
              <a:rPr lang="zh-CN" altLang="zh-CN" dirty="0" smtClean="0"/>
              <a:t>经</a:t>
            </a:r>
            <a:r>
              <a:rPr lang="zh-CN" altLang="zh-CN" dirty="0" smtClean="0">
                <a:solidFill>
                  <a:srgbClr val="FF0000"/>
                </a:solidFill>
              </a:rPr>
              <a:t>核实确认的暴发疫情</a:t>
            </a:r>
            <a:r>
              <a:rPr lang="zh-CN" altLang="zh-CN" dirty="0" smtClean="0"/>
              <a:t>，县（区）疾病预防控制机构应当按照《国家</a:t>
            </a:r>
            <a:r>
              <a:rPr lang="zh-CN" altLang="zh-CN" dirty="0" smtClean="0">
                <a:solidFill>
                  <a:srgbClr val="FF0000"/>
                </a:solidFill>
              </a:rPr>
              <a:t>突发公共卫生事件相关信息</a:t>
            </a:r>
            <a:r>
              <a:rPr lang="zh-CN" altLang="zh-CN" dirty="0" smtClean="0"/>
              <a:t>报告管理工作规范（试行）》的有关规定，通过突发公共卫生事件管理信息系统进行相关信息的报告。</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59</a:t>
            </a:fld>
            <a:endParaRPr lang="en-US" altLang="zh-C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2015-2017.10</a:t>
            </a:r>
            <a:r>
              <a:rPr lang="zh-CN" altLang="en-US" dirty="0" smtClean="0"/>
              <a:t>法定传染病构成</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a:t>
            </a:fld>
            <a:endParaRPr lang="en-US" altLang="zh-CN" dirty="0"/>
          </a:p>
        </p:txBody>
      </p:sp>
      <p:graphicFrame>
        <p:nvGraphicFramePr>
          <p:cNvPr id="6" name="图表 5"/>
          <p:cNvGraphicFramePr/>
          <p:nvPr/>
        </p:nvGraphicFramePr>
        <p:xfrm>
          <a:off x="1043608" y="1196752"/>
          <a:ext cx="7128792" cy="493238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疫情处置</a:t>
            </a:r>
            <a:endParaRPr lang="zh-CN" altLang="en-US" dirty="0"/>
          </a:p>
        </p:txBody>
      </p:sp>
      <p:sp>
        <p:nvSpPr>
          <p:cNvPr id="3" name="内容占位符 2"/>
          <p:cNvSpPr>
            <a:spLocks noGrp="1"/>
          </p:cNvSpPr>
          <p:nvPr>
            <p:ph idx="1"/>
          </p:nvPr>
        </p:nvSpPr>
        <p:spPr/>
        <p:txBody>
          <a:bodyPr/>
          <a:lstStyle/>
          <a:p>
            <a:pPr>
              <a:lnSpc>
                <a:spcPct val="150000"/>
              </a:lnSpc>
            </a:pPr>
            <a:r>
              <a:rPr lang="en-US" altLang="zh-CN" sz="2200" dirty="0" smtClean="0"/>
              <a:t>2009</a:t>
            </a:r>
            <a:r>
              <a:rPr lang="zh-CN" altLang="en-US" sz="2200" dirty="0" smtClean="0"/>
              <a:t>版指南：</a:t>
            </a:r>
            <a:r>
              <a:rPr lang="zh-CN" altLang="zh-CN" sz="2000" dirty="0" smtClean="0"/>
              <a:t>发现手足口病聚集性病例、重症或死亡时，县（区）级及以上疾病预防控制机构</a:t>
            </a:r>
            <a:r>
              <a:rPr lang="zh-CN" altLang="zh-CN" sz="2000" dirty="0" smtClean="0">
                <a:solidFill>
                  <a:srgbClr val="FF0000"/>
                </a:solidFill>
              </a:rPr>
              <a:t>要立即</a:t>
            </a:r>
            <a:r>
              <a:rPr lang="zh-CN" altLang="zh-CN" sz="2000" dirty="0" smtClean="0"/>
              <a:t>组织开展现场调查处置</a:t>
            </a:r>
            <a:r>
              <a:rPr lang="zh-CN" altLang="en-US" sz="2000" dirty="0" smtClean="0"/>
              <a:t>。</a:t>
            </a:r>
            <a:endParaRPr lang="en-US" altLang="zh-CN" sz="2200" dirty="0" smtClean="0"/>
          </a:p>
          <a:p>
            <a:pPr>
              <a:lnSpc>
                <a:spcPct val="150000"/>
              </a:lnSpc>
            </a:pPr>
            <a:r>
              <a:rPr lang="en-US" altLang="zh-CN" sz="2200" dirty="0" smtClean="0"/>
              <a:t>2012</a:t>
            </a:r>
            <a:r>
              <a:rPr lang="zh-CN" altLang="en-US" sz="2200" dirty="0" smtClean="0"/>
              <a:t>版规范：</a:t>
            </a:r>
            <a:r>
              <a:rPr lang="zh-CN" altLang="zh-CN" sz="2200" dirty="0" smtClean="0"/>
              <a:t>发生聚集性疫情，县（区）级疾病预防控制机构应当在</a:t>
            </a:r>
            <a:r>
              <a:rPr lang="en-US" altLang="zh-CN" sz="2200" dirty="0" smtClean="0">
                <a:solidFill>
                  <a:srgbClr val="FF0000"/>
                </a:solidFill>
              </a:rPr>
              <a:t>24</a:t>
            </a:r>
            <a:r>
              <a:rPr lang="zh-CN" altLang="zh-CN" sz="2200" dirty="0" smtClean="0">
                <a:solidFill>
                  <a:srgbClr val="FF0000"/>
                </a:solidFill>
              </a:rPr>
              <a:t>小时内</a:t>
            </a:r>
            <a:r>
              <a:rPr lang="zh-CN" altLang="zh-CN" sz="2200" dirty="0" smtClean="0"/>
              <a:t>开展调查处置。</a:t>
            </a:r>
            <a:endParaRPr lang="en-US" altLang="zh-CN" sz="2200" dirty="0" smtClean="0"/>
          </a:p>
          <a:p>
            <a:pPr>
              <a:lnSpc>
                <a:spcPct val="150000"/>
              </a:lnSpc>
            </a:pPr>
            <a:endParaRPr lang="en-US" altLang="zh-CN" sz="2200" dirty="0" smtClean="0"/>
          </a:p>
          <a:p>
            <a:pPr>
              <a:lnSpc>
                <a:spcPct val="150000"/>
              </a:lnSpc>
            </a:pPr>
            <a:r>
              <a:rPr lang="zh-CN" altLang="zh-CN" sz="2200" dirty="0" smtClean="0"/>
              <a:t>出现聚集性和暴发疫情</a:t>
            </a:r>
            <a:r>
              <a:rPr lang="zh-CN" altLang="zh-CN" sz="2200" dirty="0" smtClean="0">
                <a:solidFill>
                  <a:srgbClr val="FF0000"/>
                </a:solidFill>
              </a:rPr>
              <a:t>的托幼机构应当加强晨午检和缺课追因</a:t>
            </a:r>
            <a:r>
              <a:rPr lang="zh-CN" altLang="zh-CN" sz="2200" dirty="0" smtClean="0"/>
              <a:t>等工作，对患儿使用过的玩具、用具、餐具等物品和活动场所的物体表面进行</a:t>
            </a:r>
            <a:r>
              <a:rPr lang="zh-CN" altLang="zh-CN" sz="2200" dirty="0" smtClean="0">
                <a:solidFill>
                  <a:srgbClr val="FF0000"/>
                </a:solidFill>
              </a:rPr>
              <a:t>消毒</a:t>
            </a:r>
            <a:r>
              <a:rPr lang="zh-CN" altLang="zh-CN" sz="2200" dirty="0" smtClean="0"/>
              <a:t>。</a:t>
            </a:r>
            <a:endParaRPr lang="en-US" altLang="zh-CN" sz="2200" dirty="0" smtClean="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60</a:t>
            </a:fld>
            <a:endParaRPr lang="en-US" altLang="zh-CN"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传染源的管理</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smtClean="0"/>
              <a:t>患儿应及时就医，并遵医嘱采取居家或住院方式进行治疗。居家患儿，家长或监护人应在社区（村）医生的指导下，密切关注患儿的病情变化。</a:t>
            </a:r>
          </a:p>
          <a:p>
            <a:pPr>
              <a:lnSpc>
                <a:spcPct val="150000"/>
              </a:lnSpc>
            </a:pPr>
            <a:r>
              <a:rPr lang="zh-CN" altLang="zh-CN" dirty="0" smtClean="0"/>
              <a:t>管理时限为自患儿被发现起至</a:t>
            </a:r>
            <a:r>
              <a:rPr lang="zh-CN" altLang="zh-CN" dirty="0" smtClean="0">
                <a:solidFill>
                  <a:srgbClr val="FF0000"/>
                </a:solidFill>
              </a:rPr>
              <a:t>症状消失后</a:t>
            </a:r>
            <a:r>
              <a:rPr lang="en-US" altLang="zh-CN" dirty="0" smtClean="0">
                <a:solidFill>
                  <a:srgbClr val="FF0000"/>
                </a:solidFill>
              </a:rPr>
              <a:t>1</a:t>
            </a:r>
            <a:r>
              <a:rPr lang="zh-CN" altLang="zh-CN" dirty="0" smtClean="0">
                <a:solidFill>
                  <a:srgbClr val="FF0000"/>
                </a:solidFill>
              </a:rPr>
              <a:t>周</a:t>
            </a:r>
            <a:r>
              <a:rPr lang="zh-CN" altLang="zh-CN" dirty="0" smtClean="0"/>
              <a:t>。</a:t>
            </a:r>
            <a:r>
              <a:rPr lang="en-US" altLang="zh-CN" dirty="0" smtClean="0"/>
              <a:t>10</a:t>
            </a:r>
            <a:r>
              <a:rPr lang="zh-CN" altLang="en-US" dirty="0" smtClean="0"/>
              <a:t>天？</a:t>
            </a:r>
            <a:endParaRPr lang="zh-CN" altLang="zh-CN" dirty="0" smtClean="0"/>
          </a:p>
          <a:p>
            <a:pPr>
              <a:lnSpc>
                <a:spcPct val="150000"/>
              </a:lnSpc>
            </a:pPr>
            <a:r>
              <a:rPr lang="zh-CN" altLang="zh-CN" dirty="0" smtClean="0"/>
              <a:t>乡镇卫生院</a:t>
            </a:r>
            <a:r>
              <a:rPr lang="en-US" altLang="zh-CN" dirty="0" smtClean="0"/>
              <a:t>/</a:t>
            </a:r>
            <a:r>
              <a:rPr lang="zh-CN" altLang="zh-CN" dirty="0" smtClean="0"/>
              <a:t>社区卫生服务中心、村卫生室</a:t>
            </a:r>
            <a:r>
              <a:rPr lang="en-US" altLang="zh-CN" dirty="0" smtClean="0"/>
              <a:t>/</a:t>
            </a:r>
            <a:r>
              <a:rPr lang="zh-CN" altLang="zh-CN" dirty="0" smtClean="0"/>
              <a:t>社区卫生服务站等负责本辖区居家治疗的手足口病患儿的随访工作，掌握居家治疗患儿的病情进展情况。</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61</a:t>
            </a:fld>
            <a:endParaRPr lang="en-US" altLang="zh-CN" dirty="0"/>
          </a:p>
        </p:txBody>
      </p:sp>
      <p:sp>
        <p:nvSpPr>
          <p:cNvPr id="6" name="矩形 5"/>
          <p:cNvSpPr/>
          <p:nvPr/>
        </p:nvSpPr>
        <p:spPr>
          <a:xfrm>
            <a:off x="1187624" y="2564904"/>
            <a:ext cx="6912768" cy="3456384"/>
          </a:xfrm>
          <a:prstGeom prst="rect">
            <a:avLst/>
          </a:prstGeom>
          <a:solidFill>
            <a:schemeClr val="accent3">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406400"/>
            <a:r>
              <a:rPr lang="zh-CN" altLang="zh-CN" sz="2400" dirty="0" smtClean="0">
                <a:solidFill>
                  <a:srgbClr val="FF0000"/>
                </a:solidFill>
                <a:latin typeface="微软雅黑" pitchFamily="34" charset="-122"/>
                <a:ea typeface="仿宋_GB2312"/>
                <a:cs typeface="宋体" pitchFamily="2" charset="-122"/>
              </a:rPr>
              <a:t>（一）持续高热不退。</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（二）精神差、呕吐、易惊、肢体抖动、无力。</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（三）呼吸、心率增快。</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（四）出冷汗、末梢循环不良。</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（五）高血压。</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（六）外周血白细胞计数明显增高。</a:t>
            </a:r>
            <a:endParaRPr lang="zh-CN" altLang="zh-CN" sz="2400" dirty="0" smtClean="0">
              <a:solidFill>
                <a:srgbClr val="FF0000"/>
              </a:solidFill>
              <a:latin typeface="Arial" pitchFamily="34" charset="0"/>
              <a:ea typeface="宋体" pitchFamily="2" charset="-122"/>
              <a:cs typeface="宋体" pitchFamily="2" charset="-122"/>
            </a:endParaRPr>
          </a:p>
          <a:p>
            <a:pPr lvl="0" indent="406400"/>
            <a:r>
              <a:rPr lang="zh-CN" altLang="zh-CN" sz="2400" dirty="0" smtClean="0">
                <a:solidFill>
                  <a:srgbClr val="FF0000"/>
                </a:solidFill>
                <a:latin typeface="微软雅黑" pitchFamily="34" charset="-122"/>
                <a:ea typeface="仿宋_GB2312"/>
                <a:cs typeface="宋体" pitchFamily="2" charset="-122"/>
              </a:rPr>
              <a:t>（七）高血糖。</a:t>
            </a:r>
            <a:endParaRPr lang="zh-CN" altLang="zh-CN" sz="2400" dirty="0" smtClean="0">
              <a:solidFill>
                <a:srgbClr val="FF0000"/>
              </a:solidFill>
              <a:latin typeface="Arial" pitchFamily="34" charset="0"/>
              <a:ea typeface="宋体" pitchFamily="2" charset="-122"/>
              <a:cs typeface="宋体" pitchFamily="2" charset="-122"/>
            </a:endParaRPr>
          </a:p>
          <a:p>
            <a:pPr algn="ct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样本采集</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普通病例采样：每区每月</a:t>
            </a:r>
            <a:r>
              <a:rPr lang="en-US" altLang="zh-CN" dirty="0" smtClean="0">
                <a:solidFill>
                  <a:srgbClr val="FF0000"/>
                </a:solidFill>
              </a:rPr>
              <a:t>5</a:t>
            </a:r>
            <a:r>
              <a:rPr lang="zh-CN" altLang="en-US" dirty="0" smtClean="0">
                <a:solidFill>
                  <a:srgbClr val="FF0000"/>
                </a:solidFill>
              </a:rPr>
              <a:t>份</a:t>
            </a:r>
            <a:r>
              <a:rPr lang="zh-CN" altLang="en-US" dirty="0" smtClean="0"/>
              <a:t>。</a:t>
            </a:r>
            <a:endParaRPr lang="en-US" altLang="zh-CN" dirty="0" smtClean="0"/>
          </a:p>
          <a:p>
            <a:pPr>
              <a:lnSpc>
                <a:spcPct val="150000"/>
              </a:lnSpc>
            </a:pPr>
            <a:r>
              <a:rPr lang="zh-CN" altLang="zh-CN" dirty="0" smtClean="0"/>
              <a:t>重症和死亡病例</a:t>
            </a:r>
            <a:r>
              <a:rPr lang="zh-CN" altLang="en-US" dirty="0" smtClean="0"/>
              <a:t>：</a:t>
            </a:r>
            <a:r>
              <a:rPr lang="zh-CN" altLang="zh-CN" dirty="0" smtClean="0">
                <a:solidFill>
                  <a:srgbClr val="FF0000"/>
                </a:solidFill>
              </a:rPr>
              <a:t>所有</a:t>
            </a:r>
            <a:r>
              <a:rPr lang="zh-CN" altLang="zh-CN" dirty="0" smtClean="0"/>
              <a:t>均要采集标本</a:t>
            </a:r>
            <a:r>
              <a:rPr lang="zh-CN" altLang="en-US" dirty="0" smtClean="0"/>
              <a:t>。</a:t>
            </a:r>
            <a:endParaRPr lang="en-US" altLang="zh-CN" dirty="0" smtClean="0"/>
          </a:p>
          <a:p>
            <a:pPr>
              <a:lnSpc>
                <a:spcPct val="150000"/>
              </a:lnSpc>
            </a:pPr>
            <a:r>
              <a:rPr lang="zh-CN" altLang="zh-CN" dirty="0" smtClean="0"/>
              <a:t>聚集性病例</a:t>
            </a:r>
            <a:r>
              <a:rPr lang="zh-CN" altLang="en-US" dirty="0" smtClean="0"/>
              <a:t>：</a:t>
            </a:r>
            <a:r>
              <a:rPr lang="zh-CN" altLang="zh-CN" dirty="0" smtClean="0"/>
              <a:t>至少要采集</a:t>
            </a:r>
            <a:r>
              <a:rPr lang="en-US" altLang="zh-CN" dirty="0" smtClean="0">
                <a:solidFill>
                  <a:srgbClr val="FF0000"/>
                </a:solidFill>
              </a:rPr>
              <a:t>2</a:t>
            </a:r>
            <a:r>
              <a:rPr lang="zh-CN" altLang="zh-CN" dirty="0" smtClean="0">
                <a:solidFill>
                  <a:srgbClr val="FF0000"/>
                </a:solidFill>
              </a:rPr>
              <a:t>例</a:t>
            </a:r>
            <a:r>
              <a:rPr lang="zh-CN" altLang="zh-CN" dirty="0" smtClean="0"/>
              <a:t>病例标本。</a:t>
            </a:r>
            <a:endParaRPr lang="en-US" altLang="zh-CN" dirty="0" smtClean="0"/>
          </a:p>
          <a:p>
            <a:pPr>
              <a:lnSpc>
                <a:spcPct val="150000"/>
              </a:lnSpc>
            </a:pPr>
            <a:r>
              <a:rPr lang="zh-CN" altLang="zh-CN" dirty="0" smtClean="0"/>
              <a:t>暴发疫情</a:t>
            </a:r>
            <a:r>
              <a:rPr lang="zh-CN" altLang="en-US" dirty="0" smtClean="0"/>
              <a:t>：</a:t>
            </a:r>
            <a:r>
              <a:rPr lang="zh-CN" altLang="zh-CN" dirty="0" smtClean="0"/>
              <a:t>至少采集</a:t>
            </a:r>
            <a:r>
              <a:rPr lang="en-US" altLang="zh-CN" dirty="0" smtClean="0">
                <a:solidFill>
                  <a:srgbClr val="FF0000"/>
                </a:solidFill>
              </a:rPr>
              <a:t>5</a:t>
            </a:r>
            <a:r>
              <a:rPr lang="zh-CN" altLang="zh-CN" dirty="0" smtClean="0">
                <a:solidFill>
                  <a:srgbClr val="FF0000"/>
                </a:solidFill>
              </a:rPr>
              <a:t>例病例标本</a:t>
            </a:r>
            <a:r>
              <a:rPr lang="zh-CN" altLang="zh-CN" dirty="0" smtClean="0"/>
              <a:t>进行病原学检测。</a:t>
            </a: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62</a:t>
            </a:fld>
            <a:endParaRPr lang="en-US" altLang="zh-CN"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2012 </a:t>
            </a:r>
            <a:r>
              <a:rPr lang="en-US" altLang="zh-CN" dirty="0" err="1" smtClean="0"/>
              <a:t>pk</a:t>
            </a:r>
            <a:r>
              <a:rPr lang="en-US" altLang="zh-CN" dirty="0" smtClean="0"/>
              <a:t> 2009</a:t>
            </a:r>
            <a:endParaRPr lang="zh-CN" altLang="en-US" dirty="0"/>
          </a:p>
        </p:txBody>
      </p:sp>
      <p:sp>
        <p:nvSpPr>
          <p:cNvPr id="3" name="内容占位符 2"/>
          <p:cNvSpPr>
            <a:spLocks noGrp="1"/>
          </p:cNvSpPr>
          <p:nvPr>
            <p:ph idx="1"/>
          </p:nvPr>
        </p:nvSpPr>
        <p:spPr/>
        <p:txBody>
          <a:bodyPr/>
          <a:lstStyle/>
          <a:p>
            <a:pPr>
              <a:lnSpc>
                <a:spcPct val="150000"/>
              </a:lnSpc>
            </a:pPr>
            <a:r>
              <a:rPr lang="en-US" altLang="zh-CN" dirty="0" smtClean="0"/>
              <a:t>2009</a:t>
            </a:r>
            <a:r>
              <a:rPr lang="zh-CN" altLang="en-US" dirty="0" smtClean="0"/>
              <a:t>版：</a:t>
            </a:r>
            <a:r>
              <a:rPr lang="zh-CN" altLang="zh-CN" dirty="0" smtClean="0"/>
              <a:t>出现</a:t>
            </a:r>
            <a:r>
              <a:rPr lang="zh-CN" altLang="zh-CN" dirty="0" smtClean="0">
                <a:solidFill>
                  <a:srgbClr val="FF0000"/>
                </a:solidFill>
              </a:rPr>
              <a:t>重症或死亡病例</a:t>
            </a:r>
            <a:r>
              <a:rPr lang="zh-CN" altLang="zh-CN" dirty="0" smtClean="0"/>
              <a:t>，或</a:t>
            </a:r>
            <a:r>
              <a:rPr lang="zh-CN" altLang="en-US" dirty="0" smtClean="0">
                <a:solidFill>
                  <a:srgbClr val="FF0000"/>
                </a:solidFill>
              </a:rPr>
              <a:t>聚集性病例</a:t>
            </a:r>
            <a:r>
              <a:rPr lang="zh-CN" altLang="zh-CN" dirty="0" smtClean="0"/>
              <a:t>，建议病例所在班级停课</a:t>
            </a:r>
            <a:r>
              <a:rPr lang="en-US" altLang="zh-CN" dirty="0" smtClean="0"/>
              <a:t>10</a:t>
            </a:r>
            <a:r>
              <a:rPr lang="zh-CN" altLang="zh-CN" dirty="0" smtClean="0"/>
              <a:t>天</a:t>
            </a:r>
            <a:r>
              <a:rPr lang="zh-CN" altLang="en-US" dirty="0" smtClean="0"/>
              <a:t>。</a:t>
            </a:r>
            <a:r>
              <a:rPr lang="en-US" altLang="zh-CN" dirty="0" smtClean="0"/>
              <a:t>1</a:t>
            </a:r>
            <a:r>
              <a:rPr lang="zh-CN" altLang="zh-CN" dirty="0" smtClean="0"/>
              <a:t>周内累计出现</a:t>
            </a:r>
            <a:r>
              <a:rPr lang="en-US" altLang="zh-CN" dirty="0" smtClean="0"/>
              <a:t>10</a:t>
            </a:r>
            <a:r>
              <a:rPr lang="zh-CN" altLang="zh-CN" dirty="0" smtClean="0"/>
              <a:t>例及以上或</a:t>
            </a:r>
            <a:r>
              <a:rPr lang="en-US" altLang="zh-CN" dirty="0" smtClean="0"/>
              <a:t>3</a:t>
            </a:r>
            <a:r>
              <a:rPr lang="zh-CN" altLang="zh-CN" dirty="0" smtClean="0"/>
              <a:t>个班级分别出现</a:t>
            </a:r>
            <a:r>
              <a:rPr lang="en-US" altLang="zh-CN" dirty="0" smtClean="0"/>
              <a:t>2</a:t>
            </a:r>
            <a:r>
              <a:rPr lang="zh-CN" altLang="zh-CN" dirty="0" smtClean="0"/>
              <a:t>例及以上病例时，经风险评估后，可建议托幼机构停课</a:t>
            </a:r>
            <a:r>
              <a:rPr lang="en-US" altLang="zh-CN" dirty="0" smtClean="0"/>
              <a:t>10</a:t>
            </a:r>
            <a:r>
              <a:rPr lang="zh-CN" altLang="zh-CN" dirty="0" smtClean="0"/>
              <a:t>天</a:t>
            </a:r>
            <a:r>
              <a:rPr lang="zh-CN" altLang="en-US" dirty="0" smtClean="0"/>
              <a:t>。</a:t>
            </a:r>
            <a:endParaRPr lang="en-US" altLang="zh-CN" dirty="0" smtClean="0"/>
          </a:p>
          <a:p>
            <a:pPr>
              <a:lnSpc>
                <a:spcPct val="150000"/>
              </a:lnSpc>
            </a:pPr>
            <a:r>
              <a:rPr lang="en-US" altLang="zh-CN" dirty="0" smtClean="0"/>
              <a:t>2012</a:t>
            </a:r>
            <a:r>
              <a:rPr lang="zh-CN" altLang="en-US" dirty="0" smtClean="0"/>
              <a:t>版：</a:t>
            </a:r>
            <a:r>
              <a:rPr lang="zh-CN" altLang="zh-CN" dirty="0" smtClean="0"/>
              <a:t>县（区）级疾病预防控制机构对出现聚集性和暴发疫情的托幼机构，应当</a:t>
            </a:r>
            <a:r>
              <a:rPr lang="zh-CN" altLang="zh-CN" dirty="0" smtClean="0">
                <a:solidFill>
                  <a:srgbClr val="FF0000"/>
                </a:solidFill>
              </a:rPr>
              <a:t>进行风险评估，提出关班或关园的建议</a:t>
            </a:r>
            <a:r>
              <a:rPr lang="zh-CN" altLang="zh-CN" dirty="0" smtClean="0"/>
              <a:t>，并出具</a:t>
            </a:r>
            <a:r>
              <a:rPr lang="zh-CN" altLang="zh-CN" dirty="0" smtClean="0">
                <a:solidFill>
                  <a:srgbClr val="FF0000"/>
                </a:solidFill>
              </a:rPr>
              <a:t>书面</a:t>
            </a:r>
            <a:r>
              <a:rPr lang="zh-CN" altLang="zh-CN" dirty="0" smtClean="0"/>
              <a:t>预防控制措施建议书，指导该托幼机构做好儿童家长或监护人的健康教育和居家儿童的健康观察。</a:t>
            </a:r>
            <a:endParaRPr lang="en-US" altLang="zh-CN" dirty="0" smtClean="0"/>
          </a:p>
          <a:p>
            <a:pPr>
              <a:lnSpc>
                <a:spcPct val="150000"/>
              </a:lnSpc>
            </a:pP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63</a:t>
            </a:fld>
            <a:endParaRPr lang="en-US" altLang="zh-CN"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64</a:t>
            </a:fld>
            <a:endParaRPr lang="en-US" altLang="zh-CN" dirty="0"/>
          </a:p>
        </p:txBody>
      </p:sp>
      <p:pic>
        <p:nvPicPr>
          <p:cNvPr id="5" name="Picture 2" descr="C:\Users\Administrator\Desktop\QQ截图20170524095709.jpg"/>
          <p:cNvPicPr>
            <a:picLocks noChangeAspect="1" noChangeArrowheads="1"/>
          </p:cNvPicPr>
          <p:nvPr/>
        </p:nvPicPr>
        <p:blipFill>
          <a:blip r:embed="rId2" cstate="print"/>
          <a:srcRect/>
          <a:stretch>
            <a:fillRect/>
          </a:stretch>
        </p:blipFill>
        <p:spPr bwMode="auto">
          <a:xfrm>
            <a:off x="1763688" y="836712"/>
            <a:ext cx="5095875" cy="5407124"/>
          </a:xfrm>
          <a:prstGeom prst="rect">
            <a:avLst/>
          </a:prstGeom>
          <a:noFill/>
          <a:ln>
            <a:solidFill>
              <a:srgbClr val="FF0000"/>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nodeType="clickEffect">
                                  <p:stCondLst>
                                    <p:cond delay="0"/>
                                  </p:stCondLst>
                                  <p:childTnLst>
                                    <p:anim calcmode="lin" valueType="num">
                                      <p:cBhvr additive="base">
                                        <p:cTn id="12" dur="500"/>
                                        <p:tgtEl>
                                          <p:spTgt spid="5"/>
                                        </p:tgtEl>
                                        <p:attrNameLst>
                                          <p:attrName>ppt_x</p:attrName>
                                        </p:attrNameLst>
                                      </p:cBhvr>
                                      <p:tavLst>
                                        <p:tav tm="0">
                                          <p:val>
                                            <p:strVal val="ppt_x"/>
                                          </p:val>
                                        </p:tav>
                                        <p:tav tm="100000">
                                          <p:val>
                                            <p:strVal val="0-ppt_w/2"/>
                                          </p:val>
                                        </p:tav>
                                      </p:tavLst>
                                    </p:anim>
                                    <p:anim calcmode="lin" valueType="num">
                                      <p:cBhvr additive="base">
                                        <p:cTn id="13" dur="500"/>
                                        <p:tgtEl>
                                          <p:spTgt spid="5"/>
                                        </p:tgtEl>
                                        <p:attrNameLst>
                                          <p:attrName>ppt_y</p:attrName>
                                        </p:attrNameLst>
                                      </p:cBhvr>
                                      <p:tavLst>
                                        <p:tav tm="0">
                                          <p:val>
                                            <p:strVal val="ppt_y"/>
                                          </p:val>
                                        </p:tav>
                                        <p:tav tm="100000">
                                          <p:val>
                                            <p:strVal val="ppt_y"/>
                                          </p:val>
                                        </p:tav>
                                      </p:tavLst>
                                    </p:anim>
                                    <p:set>
                                      <p:cBhvr>
                                        <p:cTn id="14"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nSpc>
                <a:spcPct val="150000"/>
              </a:lnSpc>
            </a:pPr>
            <a:r>
              <a:rPr lang="zh-CN" altLang="zh-CN" dirty="0" smtClean="0"/>
              <a:t>当地发生多起聚集性疫情或发生暴发疫情时，卫生行政部门应当</a:t>
            </a:r>
            <a:r>
              <a:rPr lang="zh-CN" altLang="zh-CN" dirty="0" smtClean="0">
                <a:solidFill>
                  <a:srgbClr val="FF0000"/>
                </a:solidFill>
              </a:rPr>
              <a:t>根据疫情形势，组织相关部门开展评估</a:t>
            </a:r>
            <a:r>
              <a:rPr lang="zh-CN" altLang="zh-CN" dirty="0" smtClean="0"/>
              <a:t>，达到突发公共卫生事件标准时，应当及时启动相应应急响应机制。</a:t>
            </a:r>
            <a:endParaRPr lang="zh-CN" altLang="en-US"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65</a:t>
            </a:fld>
            <a:endParaRPr lang="en-US" altLang="zh-CN"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疫情处置</a:t>
            </a:r>
            <a:endParaRPr lang="zh-CN" altLang="en-US" dirty="0"/>
          </a:p>
        </p:txBody>
      </p:sp>
      <p:sp>
        <p:nvSpPr>
          <p:cNvPr id="3" name="内容占位符 2"/>
          <p:cNvSpPr>
            <a:spLocks noGrp="1"/>
          </p:cNvSpPr>
          <p:nvPr>
            <p:ph idx="1"/>
          </p:nvPr>
        </p:nvSpPr>
        <p:spPr/>
        <p:txBody>
          <a:bodyPr/>
          <a:lstStyle/>
          <a:p>
            <a:pPr eaLnBrk="1" hangingPunct="1">
              <a:lnSpc>
                <a:spcPct val="150000"/>
              </a:lnSpc>
            </a:pPr>
            <a:r>
              <a:rPr lang="zh-CN" altLang="en-US" b="0" dirty="0" smtClean="0"/>
              <a:t> </a:t>
            </a:r>
            <a:r>
              <a:rPr lang="zh-CN" altLang="en-US" b="0" dirty="0" smtClean="0">
                <a:solidFill>
                  <a:srgbClr val="FF0066"/>
                </a:solidFill>
              </a:rPr>
              <a:t>托幼机构及小学等集体单位的预防控制措施</a:t>
            </a:r>
            <a:endParaRPr lang="en-US" altLang="zh-CN" b="0" dirty="0" smtClean="0"/>
          </a:p>
          <a:p>
            <a:pPr eaLnBrk="1" hangingPunct="1">
              <a:lnSpc>
                <a:spcPct val="150000"/>
              </a:lnSpc>
            </a:pPr>
            <a:r>
              <a:rPr lang="zh-CN" altLang="en-US" b="0" dirty="0" smtClean="0"/>
              <a:t>①本病流行季节，教室和宿舍等场所要保持良好通风；</a:t>
            </a:r>
          </a:p>
          <a:p>
            <a:pPr eaLnBrk="1" hangingPunct="1">
              <a:lnSpc>
                <a:spcPct val="150000"/>
              </a:lnSpc>
            </a:pPr>
            <a:r>
              <a:rPr lang="zh-CN" altLang="en-US" b="0" dirty="0" smtClean="0"/>
              <a:t>②每日对玩具、个人卫生用具、餐具等物品进行清洗消毒；</a:t>
            </a:r>
          </a:p>
          <a:p>
            <a:pPr eaLnBrk="1" hangingPunct="1">
              <a:lnSpc>
                <a:spcPct val="150000"/>
              </a:lnSpc>
            </a:pPr>
            <a:r>
              <a:rPr lang="zh-CN" altLang="en-US" b="0" dirty="0" smtClean="0"/>
              <a:t>③进行清扫或消毒工作（尤其清扫厕所）时，工作人员应戴手套。清洗工作结束后应立即洗手；</a:t>
            </a:r>
          </a:p>
          <a:p>
            <a:pPr eaLnBrk="1" hangingPunct="1">
              <a:lnSpc>
                <a:spcPct val="150000"/>
              </a:lnSpc>
            </a:pPr>
            <a:r>
              <a:rPr lang="zh-CN" altLang="en-US" b="0" dirty="0" smtClean="0"/>
              <a:t>④每日对门把手、楼梯扶手、桌面等物体表面进行擦拭消毒；</a:t>
            </a:r>
          </a:p>
          <a:p>
            <a:endParaRPr lang="zh-CN" altLang="en-US"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66</a:t>
            </a:fld>
            <a:endParaRPr lang="en-US" altLang="zh-CN"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lnSpc>
                <a:spcPct val="150000"/>
              </a:lnSpc>
            </a:pPr>
            <a:r>
              <a:rPr lang="zh-CN" altLang="en-US" dirty="0" smtClean="0"/>
              <a:t>⑤教育指导儿童养成正确洗手的习惯；</a:t>
            </a:r>
          </a:p>
          <a:p>
            <a:pPr eaLnBrk="1" hangingPunct="1">
              <a:lnSpc>
                <a:spcPct val="150000"/>
              </a:lnSpc>
            </a:pPr>
            <a:r>
              <a:rPr lang="zh-CN" altLang="en-US" dirty="0" smtClean="0"/>
              <a:t>⑥每日进行晨检，发现可疑患儿时，要对患儿采取及时送诊、居家休息的措施；对患儿所用的物品要立即进行消毒处理；</a:t>
            </a:r>
          </a:p>
          <a:p>
            <a:pPr eaLnBrk="1" hangingPunct="1">
              <a:lnSpc>
                <a:spcPct val="150000"/>
              </a:lnSpc>
            </a:pPr>
            <a:r>
              <a:rPr lang="zh-CN" altLang="en-US" dirty="0" smtClean="0"/>
              <a:t>⑦患儿增多时，要及时向卫生和教育部门报告。根据疫情控制需要，当地教育和卫生部门可决定采取托幼机构或小学放假措施。</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67</a:t>
            </a:fld>
            <a:endParaRPr lang="en-US" altLang="zh-CN"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lnSpc>
                <a:spcPct val="150000"/>
              </a:lnSpc>
            </a:pPr>
            <a:r>
              <a:rPr lang="zh-CN" altLang="en-US" b="0" dirty="0" smtClean="0">
                <a:solidFill>
                  <a:srgbClr val="FF0066"/>
                </a:solidFill>
              </a:rPr>
              <a:t>个人预防措施</a:t>
            </a:r>
          </a:p>
          <a:p>
            <a:pPr eaLnBrk="1" hangingPunct="1">
              <a:lnSpc>
                <a:spcPct val="150000"/>
              </a:lnSpc>
            </a:pPr>
            <a:r>
              <a:rPr lang="zh-CN" altLang="en-US" b="0" dirty="0" smtClean="0"/>
              <a:t> ①饭前便后、外出后要用肥皂或洗手液等给儿童洗手，不要让儿童喝生水、吃生冷食物，避免接触患病儿童；</a:t>
            </a:r>
          </a:p>
          <a:p>
            <a:pPr eaLnBrk="1" hangingPunct="1">
              <a:lnSpc>
                <a:spcPct val="150000"/>
              </a:lnSpc>
            </a:pPr>
            <a:r>
              <a:rPr lang="zh-CN" altLang="en-US" b="0" dirty="0" smtClean="0"/>
              <a:t>②看护人接触儿童前、替幼童更换尿布、处理粪便后均要洗手，并妥善处理污物；</a:t>
            </a:r>
          </a:p>
          <a:p>
            <a:pPr eaLnBrk="1" hangingPunct="1">
              <a:lnSpc>
                <a:spcPct val="150000"/>
              </a:lnSpc>
            </a:pPr>
            <a:r>
              <a:rPr lang="zh-CN" altLang="en-US" b="0" dirty="0" smtClean="0"/>
              <a:t>③婴幼儿使用的奶瓶、奶嘴使用前后应充分清洗； </a:t>
            </a:r>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68</a:t>
            </a:fld>
            <a:endParaRPr lang="en-US" altLang="zh-CN"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lnSpc>
                <a:spcPct val="150000"/>
              </a:lnSpc>
            </a:pPr>
            <a:r>
              <a:rPr lang="zh-CN" altLang="en-US" dirty="0" smtClean="0"/>
              <a:t>④本病流行期间不宜带儿童到人群聚集、空气流通差的公共场所，注意保持家庭环境卫生，居室要经常通风，勤晒衣被；</a:t>
            </a:r>
          </a:p>
          <a:p>
            <a:pPr eaLnBrk="1" hangingPunct="1">
              <a:lnSpc>
                <a:spcPct val="150000"/>
              </a:lnSpc>
            </a:pPr>
            <a:r>
              <a:rPr lang="zh-CN" altLang="en-US" dirty="0" smtClean="0"/>
              <a:t>⑤儿童出现相关症状要及时到医疗机构就诊。居家治疗的儿童，不要接触其他儿童，父母要及时对患儿的衣物进行晾晒或消毒，对患儿粪便及时进行消毒处理；轻症患儿不必住院，宜居家治疗、休息，以减少交叉感染。</a:t>
            </a:r>
          </a:p>
          <a:p>
            <a:pPr>
              <a:lnSpc>
                <a:spcPct val="150000"/>
              </a:lnSpc>
            </a:pPr>
            <a:r>
              <a:rPr lang="zh-CN" altLang="en-US" dirty="0" smtClean="0"/>
              <a:t>⑥可接种</a:t>
            </a:r>
            <a:r>
              <a:rPr lang="en-US" altLang="zh-CN" dirty="0" smtClean="0"/>
              <a:t>EV71</a:t>
            </a:r>
            <a:r>
              <a:rPr lang="zh-CN" altLang="en-US" dirty="0" smtClean="0"/>
              <a:t>疫苗。</a:t>
            </a:r>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69</a:t>
            </a:fld>
            <a:endParaRPr lang="en-US" altLang="zh-C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27583" y="980729"/>
            <a:ext cx="7870329" cy="5112568"/>
          </a:xfrm>
        </p:spPr>
        <p:txBody>
          <a:bodyPr/>
          <a:lstStyle/>
          <a:p>
            <a:r>
              <a:rPr lang="zh-CN" altLang="en-US" dirty="0" smtClean="0"/>
              <a:t>霍乱</a:t>
            </a:r>
            <a:endParaRPr lang="en-US" altLang="zh-CN" dirty="0" smtClean="0"/>
          </a:p>
          <a:p>
            <a:r>
              <a:rPr lang="zh-CN" altLang="en-US" dirty="0" smtClean="0"/>
              <a:t>伤寒</a:t>
            </a:r>
            <a:endParaRPr lang="en-US" altLang="zh-CN" dirty="0" smtClean="0"/>
          </a:p>
          <a:p>
            <a:r>
              <a:rPr lang="zh-CN" altLang="en-US" dirty="0" smtClean="0"/>
              <a:t>菌痢</a:t>
            </a:r>
            <a:endParaRPr lang="en-US" altLang="zh-CN" dirty="0" smtClean="0"/>
          </a:p>
          <a:p>
            <a:r>
              <a:rPr lang="zh-CN" altLang="en-US" dirty="0" smtClean="0"/>
              <a:t>阿米巴痢疾</a:t>
            </a:r>
            <a:endParaRPr lang="en-US" altLang="zh-CN" dirty="0" smtClean="0"/>
          </a:p>
          <a:p>
            <a:r>
              <a:rPr lang="zh-CN" altLang="en-US" dirty="0" smtClean="0"/>
              <a:t>甲肝</a:t>
            </a:r>
            <a:endParaRPr lang="en-US" altLang="zh-CN" dirty="0" smtClean="0"/>
          </a:p>
          <a:p>
            <a:r>
              <a:rPr lang="zh-CN" altLang="en-US" dirty="0" smtClean="0"/>
              <a:t>戊肝</a:t>
            </a:r>
            <a:endParaRPr lang="en-US" altLang="zh-CN" dirty="0" smtClean="0"/>
          </a:p>
          <a:p>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7</a:t>
            </a:fld>
            <a:endParaRPr lang="en-US" altLang="zh-CN"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r>
              <a:rPr lang="zh-CN" altLang="en-US" b="0" dirty="0" smtClean="0">
                <a:solidFill>
                  <a:srgbClr val="FF0066"/>
                </a:solidFill>
              </a:rPr>
              <a:t>手足口病环境消毒要点</a:t>
            </a:r>
            <a:r>
              <a:rPr lang="zh-CN" altLang="en-US" b="0" dirty="0" smtClean="0"/>
              <a:t> </a:t>
            </a:r>
          </a:p>
          <a:p>
            <a:pPr eaLnBrk="1" hangingPunct="1">
              <a:lnSpc>
                <a:spcPct val="150000"/>
              </a:lnSpc>
            </a:pPr>
            <a:r>
              <a:rPr lang="zh-CN" altLang="en-US" b="0" dirty="0" smtClean="0"/>
              <a:t>（一）不需要大规模喷洒消毒。 </a:t>
            </a:r>
          </a:p>
          <a:p>
            <a:pPr eaLnBrk="1" hangingPunct="1">
              <a:lnSpc>
                <a:spcPct val="150000"/>
              </a:lnSpc>
            </a:pPr>
            <a:r>
              <a:rPr lang="zh-CN" altLang="en-US" b="0" dirty="0" smtClean="0"/>
              <a:t>（二）只需要对经常接触的物体表面（如门把手、课桌椅、餐桌、婴儿床栏杆、楼梯把手等）、玩具、游乐设施、寝具及书本等做重点性消毒。</a:t>
            </a:r>
          </a:p>
          <a:p>
            <a:pPr eaLnBrk="1" hangingPunct="1">
              <a:lnSpc>
                <a:spcPct val="150000"/>
              </a:lnSpc>
            </a:pPr>
            <a:r>
              <a:rPr lang="zh-CN" altLang="en-US" b="0" dirty="0" smtClean="0"/>
              <a:t>（三）清洁完毕的物体可移至户外，接受阳光照射，通过紫外线杀灭病毒。 </a:t>
            </a:r>
          </a:p>
          <a:p>
            <a:endParaRPr lang="zh-CN" altLang="en-US" b="0"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70</a:t>
            </a:fld>
            <a:endParaRPr lang="en-US" altLang="zh-CN"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1"/>
          <p:cNvPicPr>
            <a:picLocks noChangeAspect="1" noChangeArrowheads="1"/>
          </p:cNvPicPr>
          <p:nvPr/>
        </p:nvPicPr>
        <p:blipFill>
          <a:blip r:embed="rId2" cstate="print"/>
          <a:srcRect/>
          <a:stretch>
            <a:fillRect/>
          </a:stretch>
        </p:blipFill>
        <p:spPr bwMode="auto">
          <a:xfrm>
            <a:off x="1619672" y="2492896"/>
            <a:ext cx="5697537" cy="26422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971600" y="5013176"/>
            <a:ext cx="7200031" cy="936104"/>
          </a:xfrm>
        </p:spPr>
        <p:txBody>
          <a:bodyPr/>
          <a:lstStyle/>
          <a:p>
            <a:r>
              <a:rPr lang="zh-CN" altLang="en-US" dirty="0" smtClean="0"/>
              <a:t>好吃的肉都吃掉了，剩下的都是难啃的硬骨头。</a:t>
            </a:r>
            <a:endParaRPr lang="zh-CN" altLang="en-US" dirty="0"/>
          </a:p>
        </p:txBody>
      </p:sp>
      <p:sp>
        <p:nvSpPr>
          <p:cNvPr id="4" name="灯片编号占位符 3"/>
          <p:cNvSpPr>
            <a:spLocks noGrp="1"/>
          </p:cNvSpPr>
          <p:nvPr>
            <p:ph type="sldNum" sz="quarter" idx="12"/>
          </p:nvPr>
        </p:nvSpPr>
        <p:spPr/>
        <p:txBody>
          <a:bodyPr/>
          <a:lstStyle/>
          <a:p>
            <a:pPr>
              <a:defRPr/>
            </a:pPr>
            <a:fld id="{B8C56EFA-ED65-4591-8AC7-B337E0911E89}" type="slidenum">
              <a:rPr lang="en-US" altLang="zh-CN" smtClean="0"/>
              <a:pPr>
                <a:defRPr/>
              </a:pPr>
              <a:t>8</a:t>
            </a:fld>
            <a:endParaRPr lang="en-US" altLang="zh-CN" dirty="0"/>
          </a:p>
        </p:txBody>
      </p:sp>
      <p:pic>
        <p:nvPicPr>
          <p:cNvPr id="1026" name="Picture 2" descr="C:\Users\Administrator\Desktop\f44d305ea0d81b51847754.jpg"/>
          <p:cNvPicPr>
            <a:picLocks noChangeAspect="1" noChangeArrowheads="1"/>
          </p:cNvPicPr>
          <p:nvPr/>
        </p:nvPicPr>
        <p:blipFill>
          <a:blip r:embed="rId2" cstate="print"/>
          <a:srcRect/>
          <a:stretch>
            <a:fillRect/>
          </a:stretch>
        </p:blipFill>
        <p:spPr bwMode="auto">
          <a:xfrm>
            <a:off x="1763688" y="1556792"/>
            <a:ext cx="5041979" cy="315123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899592" y="116632"/>
            <a:ext cx="5029210" cy="563563"/>
          </a:xfrm>
        </p:spPr>
        <p:txBody>
          <a:bodyPr/>
          <a:lstStyle/>
          <a:p>
            <a:pPr algn="ctr"/>
            <a:r>
              <a:rPr lang="zh-CN" altLang="en-US" sz="2800" dirty="0" smtClean="0">
                <a:latin typeface="黑体" pitchFamily="49" charset="-122"/>
                <a:ea typeface="黑体" pitchFamily="49" charset="-122"/>
              </a:rPr>
              <a:t>第一部分 诺如病毒感染</a:t>
            </a:r>
          </a:p>
        </p:txBody>
      </p:sp>
      <p:sp>
        <p:nvSpPr>
          <p:cNvPr id="7171" name="Rectangle 3"/>
          <p:cNvSpPr>
            <a:spLocks noGrp="1" noChangeArrowheads="1"/>
          </p:cNvSpPr>
          <p:nvPr>
            <p:ph idx="1"/>
          </p:nvPr>
        </p:nvSpPr>
        <p:spPr>
          <a:xfrm>
            <a:off x="1835696" y="908720"/>
            <a:ext cx="5961076" cy="4968875"/>
          </a:xfrm>
        </p:spPr>
        <p:txBody>
          <a:bodyPr/>
          <a:lstStyle/>
          <a:p>
            <a:pPr>
              <a:spcBef>
                <a:spcPts val="0"/>
              </a:spcBef>
              <a:buNone/>
            </a:pPr>
            <a:r>
              <a:rPr lang="zh-CN" altLang="en-US" sz="2800" dirty="0" smtClean="0"/>
              <a:t>一、概述</a:t>
            </a:r>
            <a:endParaRPr lang="en-US" altLang="zh-CN" sz="2800" dirty="0" smtClean="0"/>
          </a:p>
          <a:p>
            <a:pPr>
              <a:spcBef>
                <a:spcPts val="0"/>
              </a:spcBef>
              <a:buNone/>
            </a:pPr>
            <a:r>
              <a:rPr lang="zh-CN" altLang="en-US" sz="2800" dirty="0" smtClean="0"/>
              <a:t>二、病原学</a:t>
            </a:r>
            <a:endParaRPr lang="en-US" altLang="zh-CN" sz="2800" dirty="0" smtClean="0"/>
          </a:p>
          <a:p>
            <a:pPr>
              <a:spcBef>
                <a:spcPts val="0"/>
              </a:spcBef>
              <a:buNone/>
            </a:pPr>
            <a:r>
              <a:rPr lang="zh-CN" altLang="en-US" sz="2800" dirty="0" smtClean="0"/>
              <a:t>三、流行病学</a:t>
            </a:r>
            <a:endParaRPr lang="en-US" altLang="zh-CN" sz="2800" dirty="0" smtClean="0"/>
          </a:p>
          <a:p>
            <a:pPr>
              <a:spcBef>
                <a:spcPts val="0"/>
              </a:spcBef>
              <a:buNone/>
            </a:pPr>
            <a:r>
              <a:rPr lang="zh-CN" altLang="en-US" sz="2800" dirty="0" smtClean="0"/>
              <a:t>四、临床特征</a:t>
            </a:r>
            <a:endParaRPr lang="en-US" altLang="zh-CN" sz="2800" dirty="0" smtClean="0"/>
          </a:p>
          <a:p>
            <a:pPr>
              <a:spcBef>
                <a:spcPts val="0"/>
              </a:spcBef>
              <a:buNone/>
            </a:pPr>
            <a:r>
              <a:rPr lang="zh-CN" altLang="en-US" sz="2800" dirty="0" smtClean="0"/>
              <a:t>五、病例定义与疫情判定</a:t>
            </a:r>
            <a:endParaRPr lang="en-US" altLang="zh-CN" sz="2800" dirty="0" smtClean="0"/>
          </a:p>
          <a:p>
            <a:pPr>
              <a:spcBef>
                <a:spcPts val="0"/>
              </a:spcBef>
              <a:buNone/>
            </a:pPr>
            <a:r>
              <a:rPr lang="zh-CN" altLang="en-US" sz="2800" dirty="0" smtClean="0"/>
              <a:t>六、疫情报告</a:t>
            </a:r>
          </a:p>
          <a:p>
            <a:pPr>
              <a:spcBef>
                <a:spcPts val="0"/>
              </a:spcBef>
              <a:buNone/>
            </a:pPr>
            <a:r>
              <a:rPr lang="zh-CN" altLang="en-US" sz="2800" dirty="0" smtClean="0"/>
              <a:t>七、疫情调查</a:t>
            </a:r>
            <a:endParaRPr lang="en-US" altLang="zh-CN" sz="2800" dirty="0" smtClean="0"/>
          </a:p>
          <a:p>
            <a:pPr>
              <a:spcBef>
                <a:spcPts val="0"/>
              </a:spcBef>
              <a:buNone/>
            </a:pPr>
            <a:r>
              <a:rPr lang="zh-CN" altLang="en-US" sz="2800" dirty="0" smtClean="0"/>
              <a:t>八、防控措施</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jscdc">
  <a:themeElements>
    <a:clrScheme name="Office 主题 3">
      <a:dk1>
        <a:srgbClr val="203C96"/>
      </a:dk1>
      <a:lt1>
        <a:srgbClr val="FFFFFF"/>
      </a:lt1>
      <a:dk2>
        <a:srgbClr val="000000"/>
      </a:dk2>
      <a:lt2>
        <a:srgbClr val="C0C0C0"/>
      </a:lt2>
      <a:accent1>
        <a:srgbClr val="73899F"/>
      </a:accent1>
      <a:accent2>
        <a:srgbClr val="0099FF"/>
      </a:accent2>
      <a:accent3>
        <a:srgbClr val="FFFFFF"/>
      </a:accent3>
      <a:accent4>
        <a:srgbClr val="1A327F"/>
      </a:accent4>
      <a:accent5>
        <a:srgbClr val="BCC4CD"/>
      </a:accent5>
      <a:accent6>
        <a:srgbClr val="008AE7"/>
      </a:accent6>
      <a:hlink>
        <a:srgbClr val="009999"/>
      </a:hlink>
      <a:folHlink>
        <a:srgbClr val="9EBE36"/>
      </a:folHlink>
    </a:clrScheme>
    <a:fontScheme name="Office 主题">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163794"/>
        </a:dk1>
        <a:lt1>
          <a:srgbClr val="FFFFFF"/>
        </a:lt1>
        <a:dk2>
          <a:srgbClr val="000000"/>
        </a:dk2>
        <a:lt2>
          <a:srgbClr val="C0C0C0"/>
        </a:lt2>
        <a:accent1>
          <a:srgbClr val="0099CC"/>
        </a:accent1>
        <a:accent2>
          <a:srgbClr val="990000"/>
        </a:accent2>
        <a:accent3>
          <a:srgbClr val="FFFFFF"/>
        </a:accent3>
        <a:accent4>
          <a:srgbClr val="112D7E"/>
        </a:accent4>
        <a:accent5>
          <a:srgbClr val="AACAE2"/>
        </a:accent5>
        <a:accent6>
          <a:srgbClr val="8A0000"/>
        </a:accent6>
        <a:hlink>
          <a:srgbClr val="009999"/>
        </a:hlink>
        <a:folHlink>
          <a:srgbClr val="FF9900"/>
        </a:folHlink>
      </a:clrScheme>
      <a:clrMap bg1="lt1" tx1="dk1" bg2="lt2" tx2="dk2" accent1="accent1" accent2="accent2" accent3="accent3" accent4="accent4" accent5="accent5" accent6="accent6" hlink="hlink" folHlink="folHlink"/>
    </a:extraClrScheme>
    <a:extraClrScheme>
      <a:clrScheme name="Office 主题 2">
        <a:dk1>
          <a:srgbClr val="666699"/>
        </a:dk1>
        <a:lt1>
          <a:srgbClr val="FFFFFF"/>
        </a:lt1>
        <a:dk2>
          <a:srgbClr val="000000"/>
        </a:dk2>
        <a:lt2>
          <a:srgbClr val="B2B2B2"/>
        </a:lt2>
        <a:accent1>
          <a:srgbClr val="38A469"/>
        </a:accent1>
        <a:accent2>
          <a:srgbClr val="C78DD7"/>
        </a:accent2>
        <a:accent3>
          <a:srgbClr val="FFFFFF"/>
        </a:accent3>
        <a:accent4>
          <a:srgbClr val="565682"/>
        </a:accent4>
        <a:accent5>
          <a:srgbClr val="AECFB9"/>
        </a:accent5>
        <a:accent6>
          <a:srgbClr val="B47FC3"/>
        </a:accent6>
        <a:hlink>
          <a:srgbClr val="1B76D1"/>
        </a:hlink>
        <a:folHlink>
          <a:srgbClr val="878FA5"/>
        </a:folHlink>
      </a:clrScheme>
      <a:clrMap bg1="lt1" tx1="dk1" bg2="lt2" tx2="dk2" accent1="accent1" accent2="accent2" accent3="accent3" accent4="accent4" accent5="accent5" accent6="accent6" hlink="hlink" folHlink="folHlink"/>
    </a:extraClrScheme>
    <a:extraClrScheme>
      <a:clrScheme name="Office 主题 3">
        <a:dk1>
          <a:srgbClr val="203C96"/>
        </a:dk1>
        <a:lt1>
          <a:srgbClr val="FFFFFF"/>
        </a:lt1>
        <a:dk2>
          <a:srgbClr val="000000"/>
        </a:dk2>
        <a:lt2>
          <a:srgbClr val="C0C0C0"/>
        </a:lt2>
        <a:accent1>
          <a:srgbClr val="73899F"/>
        </a:accent1>
        <a:accent2>
          <a:srgbClr val="0099FF"/>
        </a:accent2>
        <a:accent3>
          <a:srgbClr val="FFFFFF"/>
        </a:accent3>
        <a:accent4>
          <a:srgbClr val="1A327F"/>
        </a:accent4>
        <a:accent5>
          <a:srgbClr val="BCC4CD"/>
        </a:accent5>
        <a:accent6>
          <a:srgbClr val="008AE7"/>
        </a:accent6>
        <a:hlink>
          <a:srgbClr val="009999"/>
        </a:hlink>
        <a:folHlink>
          <a:srgbClr val="9EBE3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11216</TotalTime>
  <Words>6636</Words>
  <Application>Microsoft Office PowerPoint</Application>
  <PresentationFormat>全屏显示(4:3)</PresentationFormat>
  <Paragraphs>446</Paragraphs>
  <Slides>71</Slides>
  <Notes>0</Notes>
  <HiddenSlides>0</HiddenSlides>
  <MMClips>0</MMClips>
  <ScaleCrop>false</ScaleCrop>
  <HeadingPairs>
    <vt:vector size="4" baseType="variant">
      <vt:variant>
        <vt:lpstr>主题</vt:lpstr>
      </vt:variant>
      <vt:variant>
        <vt:i4>1</vt:i4>
      </vt:variant>
      <vt:variant>
        <vt:lpstr>幻灯片标题</vt:lpstr>
      </vt:variant>
      <vt:variant>
        <vt:i4>71</vt:i4>
      </vt:variant>
    </vt:vector>
  </HeadingPairs>
  <TitlesOfParts>
    <vt:vector size="72" baseType="lpstr">
      <vt:lpstr>jscdc</vt:lpstr>
      <vt:lpstr>幻灯片 1</vt:lpstr>
      <vt:lpstr>几个概念</vt:lpstr>
      <vt:lpstr>幻灯片 3</vt:lpstr>
      <vt:lpstr>分类</vt:lpstr>
      <vt:lpstr>幻灯片 5</vt:lpstr>
      <vt:lpstr>2015-2017.10法定传染病构成</vt:lpstr>
      <vt:lpstr>幻灯片 7</vt:lpstr>
      <vt:lpstr>幻灯片 8</vt:lpstr>
      <vt:lpstr>第一部分 诺如病毒感染</vt:lpstr>
      <vt:lpstr>概述</vt:lpstr>
      <vt:lpstr>幻灯片 11</vt:lpstr>
      <vt:lpstr>概述-严重程度</vt:lpstr>
      <vt:lpstr>2017年1-5月份报告疫情</vt:lpstr>
      <vt:lpstr>二、病原学</vt:lpstr>
      <vt:lpstr>病毒特点</vt:lpstr>
      <vt:lpstr>幻灯片 16</vt:lpstr>
      <vt:lpstr>流行基因型演变</vt:lpstr>
      <vt:lpstr>肠道感染病毒分类</vt:lpstr>
      <vt:lpstr>抵抗力</vt:lpstr>
      <vt:lpstr>环境存活力</vt:lpstr>
      <vt:lpstr>易感性与排毒特点</vt:lpstr>
      <vt:lpstr>感染力与致病机制</vt:lpstr>
      <vt:lpstr>幻灯片 23</vt:lpstr>
      <vt:lpstr>三、临床特征</vt:lpstr>
      <vt:lpstr>四、流行病学</vt:lpstr>
      <vt:lpstr>幻灯片 26</vt:lpstr>
      <vt:lpstr>幻灯片 27</vt:lpstr>
      <vt:lpstr>五、病例定义与疫情判定</vt:lpstr>
      <vt:lpstr>疫情判定标准</vt:lpstr>
      <vt:lpstr>幻灯片 30</vt:lpstr>
      <vt:lpstr>六、疫情报告</vt:lpstr>
      <vt:lpstr>七、疫情调查</vt:lpstr>
      <vt:lpstr>样本采集</vt:lpstr>
      <vt:lpstr>八、防控措施-传染源管理</vt:lpstr>
      <vt:lpstr>八、防控措施-切断传播途径</vt:lpstr>
      <vt:lpstr>疫情终止</vt:lpstr>
      <vt:lpstr>儿童应该怎么预防？</vt:lpstr>
      <vt:lpstr>学校在疫情处置中的职责</vt:lpstr>
      <vt:lpstr>幻灯片 39</vt:lpstr>
      <vt:lpstr>学校在日常防控中的职责</vt:lpstr>
      <vt:lpstr>学校在疫情处置中的职责</vt:lpstr>
      <vt:lpstr>幻灯片 42</vt:lpstr>
      <vt:lpstr>幻灯片 43</vt:lpstr>
      <vt:lpstr>幻灯片 44</vt:lpstr>
      <vt:lpstr>幻灯片 45</vt:lpstr>
      <vt:lpstr>幻灯片 46</vt:lpstr>
      <vt:lpstr>幻灯片 47</vt:lpstr>
      <vt:lpstr>学校防诺如</vt:lpstr>
      <vt:lpstr>幻灯片 49</vt:lpstr>
      <vt:lpstr>概述</vt:lpstr>
      <vt:lpstr>病毒结构和分类</vt:lpstr>
      <vt:lpstr>病原抵抗力</vt:lpstr>
      <vt:lpstr>传播特点</vt:lpstr>
      <vt:lpstr>易感性</vt:lpstr>
      <vt:lpstr>临床特征</vt:lpstr>
      <vt:lpstr>幻灯片 56</vt:lpstr>
      <vt:lpstr>疫情判定</vt:lpstr>
      <vt:lpstr>幻灯片 58</vt:lpstr>
      <vt:lpstr>疫情报告</vt:lpstr>
      <vt:lpstr>疫情处置</vt:lpstr>
      <vt:lpstr>传染源的管理</vt:lpstr>
      <vt:lpstr>样本采集</vt:lpstr>
      <vt:lpstr>2012 pk 2009</vt:lpstr>
      <vt:lpstr>幻灯片 64</vt:lpstr>
      <vt:lpstr>幻灯片 65</vt:lpstr>
      <vt:lpstr>疫情处置</vt:lpstr>
      <vt:lpstr>幻灯片 67</vt:lpstr>
      <vt:lpstr>幻灯片 68</vt:lpstr>
      <vt:lpstr>幻灯片 69</vt:lpstr>
      <vt:lpstr>幻灯片 70</vt:lpstr>
      <vt:lpstr>幻灯片 71</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huox</dc:creator>
  <cp:lastModifiedBy>Administrator</cp:lastModifiedBy>
  <cp:revision>1149</cp:revision>
  <dcterms:created xsi:type="dcterms:W3CDTF">2011-02-25T03:32:40Z</dcterms:created>
  <dcterms:modified xsi:type="dcterms:W3CDTF">2017-12-13T09:28:34Z</dcterms:modified>
</cp:coreProperties>
</file>