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257" r:id="rId2"/>
    <p:sldId id="281" r:id="rId3"/>
    <p:sldId id="258" r:id="rId4"/>
    <p:sldId id="259" r:id="rId5"/>
    <p:sldId id="265" r:id="rId6"/>
    <p:sldId id="267" r:id="rId7"/>
    <p:sldId id="268" r:id="rId8"/>
    <p:sldId id="269" r:id="rId9"/>
    <p:sldId id="270" r:id="rId10"/>
    <p:sldId id="271" r:id="rId11"/>
    <p:sldId id="282" r:id="rId12"/>
    <p:sldId id="272" r:id="rId13"/>
    <p:sldId id="273" r:id="rId14"/>
    <p:sldId id="275" r:id="rId15"/>
    <p:sldId id="276" r:id="rId16"/>
    <p:sldId id="277" r:id="rId17"/>
    <p:sldId id="278" r:id="rId18"/>
    <p:sldId id="279" r:id="rId19"/>
    <p:sldId id="260" r:id="rId20"/>
    <p:sldId id="261" r:id="rId21"/>
    <p:sldId id="262" r:id="rId22"/>
    <p:sldId id="263" r:id="rId23"/>
    <p:sldId id="264" r:id="rId24"/>
    <p:sldId id="283" r:id="rId25"/>
    <p:sldId id="280"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FA1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varScale="1">
        <p:scale>
          <a:sx n="89" d="100"/>
          <a:sy n="89" d="100"/>
        </p:scale>
        <p:origin x="120" y="150"/>
      </p:cViewPr>
      <p:guideLst/>
    </p:cSldViewPr>
  </p:slideViewPr>
  <p:notesTextViewPr>
    <p:cViewPr>
      <p:scale>
        <a:sx n="1" d="1"/>
        <a:sy n="1" d="1"/>
      </p:scale>
      <p:origin x="0" y="0"/>
    </p:cViewPr>
  </p:notesTextViewPr>
  <p:notesViewPr>
    <p:cSldViewPr snapToGrid="0">
      <p:cViewPr varScale="1">
        <p:scale>
          <a:sx n="70" d="100"/>
          <a:sy n="70" d="100"/>
        </p:scale>
        <p:origin x="2760"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C77D75-8624-42C2-93B7-978BC375FFC1}" type="datetimeFigureOut">
              <a:rPr lang="zh-CN" altLang="en-US" smtClean="0"/>
              <a:t>2017/12/13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1BE8C3-FD75-4F19-94C1-05176A30D873}" type="slidenum">
              <a:rPr lang="zh-CN" altLang="en-US" smtClean="0"/>
              <a:t>‹#›</a:t>
            </a:fld>
            <a:endParaRPr lang="zh-CN" altLang="en-US"/>
          </a:p>
        </p:txBody>
      </p:sp>
    </p:spTree>
    <p:extLst>
      <p:ext uri="{BB962C8B-B14F-4D97-AF65-F5344CB8AC3E}">
        <p14:creationId xmlns:p14="http://schemas.microsoft.com/office/powerpoint/2010/main" val="6763027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C6CA77E1-D8CD-4F52-B7EC-70BC9FFBF524}" type="slidenum">
              <a:rPr lang="en-US" altLang="zh-CN" smtClean="0">
                <a:latin typeface="Arial" pitchFamily="34" charset="0"/>
              </a:rPr>
              <a:pPr/>
              <a:t>7</a:t>
            </a:fld>
            <a:endParaRPr lang="en-US" altLang="zh-CN" smtClean="0">
              <a:latin typeface="Arial" pitchFamily="34" charset="0"/>
            </a:endParaRPr>
          </a:p>
        </p:txBody>
      </p:sp>
      <p:sp>
        <p:nvSpPr>
          <p:cNvPr id="84995" name="幻灯片图像占位符 1"/>
          <p:cNvSpPr>
            <a:spLocks noGrp="1" noRot="1" noChangeAspect="1" noTextEdit="1"/>
          </p:cNvSpPr>
          <p:nvPr>
            <p:ph type="sldImg"/>
          </p:nvPr>
        </p:nvSpPr>
        <p:spPr bwMode="auto">
          <a:noFill/>
          <a:ln>
            <a:solidFill>
              <a:srgbClr val="000000"/>
            </a:solidFill>
            <a:miter lim="800000"/>
            <a:headEnd/>
            <a:tailEnd/>
          </a:ln>
        </p:spPr>
      </p:sp>
      <p:sp>
        <p:nvSpPr>
          <p:cNvPr id="84996"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zh-CN" smtClean="0"/>
          </a:p>
        </p:txBody>
      </p:sp>
      <p:sp>
        <p:nvSpPr>
          <p:cNvPr id="13316" name="灯片编号占位符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8D689EA2-EDC6-43EF-9FBB-E0B2073CF49B}" type="slidenum">
              <a:rPr lang="zh-CN" altLang="en-US" sz="1200">
                <a:latin typeface="+mn-lt"/>
                <a:ea typeface="+mn-ea"/>
              </a:rPr>
              <a:pPr algn="r">
                <a:defRPr/>
              </a:pPr>
              <a:t>7</a:t>
            </a:fld>
            <a:endParaRPr lang="en-US" altLang="zh-CN" sz="1200">
              <a:latin typeface="+mn-lt"/>
              <a:ea typeface="+mn-ea"/>
            </a:endParaRPr>
          </a:p>
        </p:txBody>
      </p:sp>
    </p:spTree>
    <p:extLst>
      <p:ext uri="{BB962C8B-B14F-4D97-AF65-F5344CB8AC3E}">
        <p14:creationId xmlns:p14="http://schemas.microsoft.com/office/powerpoint/2010/main" val="408924066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4" name="直角三角形 3"/>
          <p:cNvSpPr/>
          <p:nvPr/>
        </p:nvSpPr>
        <p:spPr>
          <a:xfrm>
            <a:off x="0" y="4664075"/>
            <a:ext cx="12200467"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sz="1800" dirty="0">
              <a:solidFill>
                <a:prstClr val="white"/>
              </a:solidFill>
            </a:endParaRPr>
          </a:p>
        </p:txBody>
      </p:sp>
      <p:grpSp>
        <p:nvGrpSpPr>
          <p:cNvPr id="5" name="组合 16"/>
          <p:cNvGrpSpPr>
            <a:grpSpLocks/>
          </p:cNvGrpSpPr>
          <p:nvPr/>
        </p:nvGrpSpPr>
        <p:grpSpPr bwMode="auto">
          <a:xfrm>
            <a:off x="-4233" y="4953000"/>
            <a:ext cx="12196233" cy="1911350"/>
            <a:chOff x="-3765" y="4832896"/>
            <a:chExt cx="9147765" cy="2032192"/>
          </a:xfrm>
        </p:grpSpPr>
        <p:sp>
          <p:nvSpPr>
            <p:cNvPr id="6" name="任意多边形 16"/>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sz="1800" dirty="0">
                <a:solidFill>
                  <a:prstClr val="black"/>
                </a:solidFill>
                <a:latin typeface="Arial" panose="020B0604020202020204" pitchFamily="34" charset="0"/>
                <a:ea typeface="宋体" panose="02010600030101010101" pitchFamily="2" charset="-122"/>
              </a:endParaRPr>
            </a:p>
          </p:txBody>
        </p:sp>
        <p:sp>
          <p:nvSpPr>
            <p:cNvPr id="7" name="任意多边形 19"/>
            <p:cNvSpPr/>
            <p:nvPr/>
          </p:nvSpPr>
          <p:spPr bwMode="auto">
            <a:xfrm>
              <a:off x="35926" y="5135025"/>
              <a:ext cx="9108074" cy="838869"/>
            </a:xfrm>
            <a:custGeom>
              <a:avLst/>
              <a:gdLst>
                <a:gd name="T0" fmla="*/ 0 w 5760"/>
                <a:gd name="T1" fmla="*/ 0 h 528"/>
                <a:gd name="T2" fmla="*/ 2147483647 w 5760"/>
                <a:gd name="T3" fmla="*/ 0 h 528"/>
                <a:gd name="T4" fmla="*/ 2147483647 w 5760"/>
                <a:gd name="T5" fmla="*/ 2147483647 h 528"/>
                <a:gd name="T6" fmla="*/ 2147483647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0" y="0"/>
                  </a:moveTo>
                  <a:lnTo>
                    <a:pt x="5760" y="0"/>
                  </a:lnTo>
                  <a:lnTo>
                    <a:pt x="5760" y="528"/>
                  </a:lnTo>
                  <a:lnTo>
                    <a:pt x="48" y="0"/>
                  </a:lnTo>
                </a:path>
              </a:pathLst>
            </a:custGeom>
            <a:solidFill>
              <a:srgbClr val="000000"/>
            </a:solidFill>
            <a:ln w="9525" cap="flat" cmpd="sng" algn="ctr">
              <a:noFill/>
              <a:prstDash val="solid"/>
              <a:round/>
              <a:headEnd type="none" w="med" len="med"/>
              <a:tailEnd type="none" w="med" len="med"/>
            </a:ln>
          </p:spPr>
          <p:txBody>
            <a:bodyPr/>
            <a:lstStyle/>
            <a:p>
              <a:pPr eaLnBrk="0" fontAlgn="base" hangingPunct="0">
                <a:spcBef>
                  <a:spcPct val="0"/>
                </a:spcBef>
                <a:spcAft>
                  <a:spcPct val="0"/>
                </a:spcAft>
                <a:defRPr/>
              </a:pPr>
              <a:endParaRPr lang="zh-CN" altLang="en-US" sz="1800">
                <a:solidFill>
                  <a:prstClr val="black"/>
                </a:solidFill>
                <a:latin typeface="Arial" panose="020B0604020202020204" pitchFamily="34" charset="0"/>
                <a:ea typeface="宋体" panose="02010600030101010101" pitchFamily="2" charset="-122"/>
              </a:endParaRPr>
            </a:p>
          </p:txBody>
        </p:sp>
        <p:sp>
          <p:nvSpPr>
            <p:cNvPr id="8" name="任意多边形 7"/>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sz="1800" dirty="0">
                <a:solidFill>
                  <a:prstClr val="white"/>
                </a:solidFill>
              </a:endParaRPr>
            </a:p>
          </p:txBody>
        </p:sp>
        <p:cxnSp>
          <p:nvCxnSpPr>
            <p:cNvPr id="10" name="直接连接符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pic>
        <p:nvPicPr>
          <p:cNvPr id="11" name="Picture 4"/>
          <p:cNvPicPr>
            <a:picLocks noChangeAspect="1" noChangeArrowheads="1"/>
          </p:cNvPicPr>
          <p:nvPr/>
        </p:nvPicPr>
        <p:blipFill>
          <a:blip r:embed="rId3" cstate="print">
            <a:duotone>
              <a:schemeClr val="accent5">
                <a:shade val="45000"/>
                <a:satMod val="135000"/>
              </a:schemeClr>
              <a:prstClr val="white"/>
            </a:duotone>
          </a:blip>
          <a:srcRect r="65454"/>
          <a:stretch>
            <a:fillRect/>
          </a:stretch>
        </p:blipFill>
        <p:spPr bwMode="auto">
          <a:xfrm>
            <a:off x="166831" y="105000"/>
            <a:ext cx="1608688" cy="947737"/>
          </a:xfrm>
          <a:prstGeom prst="rect">
            <a:avLst/>
          </a:prstGeom>
          <a:noFill/>
        </p:spPr>
      </p:pic>
      <p:sp>
        <p:nvSpPr>
          <p:cNvPr id="9" name="标题 8"/>
          <p:cNvSpPr>
            <a:spLocks noGrp="1"/>
          </p:cNvSpPr>
          <p:nvPr>
            <p:ph type="ctrTitle"/>
          </p:nvPr>
        </p:nvSpPr>
        <p:spPr>
          <a:xfrm>
            <a:off x="914400" y="1752602"/>
            <a:ext cx="103632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lstStyle>
          <a:p>
            <a:r>
              <a:rPr lang="zh-CN" altLang="en-US" noProof="1" smtClean="0"/>
              <a:t>单击此处编辑母版标题样式</a:t>
            </a:r>
            <a:endParaRPr lang="en-US" noProof="1"/>
          </a:p>
        </p:txBody>
      </p:sp>
      <p:sp>
        <p:nvSpPr>
          <p:cNvPr id="17" name="副标题 16"/>
          <p:cNvSpPr>
            <a:spLocks noGrp="1"/>
          </p:cNvSpPr>
          <p:nvPr>
            <p:ph type="subTitle" idx="1"/>
          </p:nvPr>
        </p:nvSpPr>
        <p:spPr>
          <a:xfrm>
            <a:off x="914400" y="3611607"/>
            <a:ext cx="10363200" cy="1199704"/>
          </a:xfrm>
        </p:spPr>
        <p:txBody>
          <a:bodyPr lIns="45720" rIns="45720"/>
          <a:lstStyle>
            <a:lvl1pPr marL="0" marR="64135"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CN" altLang="en-US" noProof="1" smtClean="0"/>
              <a:t>单击此处编辑母版副标题样式</a:t>
            </a:r>
            <a:endParaRPr lang="en-US" noProof="1"/>
          </a:p>
        </p:txBody>
      </p:sp>
      <p:sp>
        <p:nvSpPr>
          <p:cNvPr id="12" name="日期占位符 29"/>
          <p:cNvSpPr>
            <a:spLocks noGrp="1"/>
          </p:cNvSpPr>
          <p:nvPr>
            <p:ph type="dt" sz="half" idx="10"/>
          </p:nvPr>
        </p:nvSpPr>
        <p:spPr/>
        <p:txBody>
          <a:bodyPr/>
          <a:lstStyle>
            <a:lvl1pPr>
              <a:defRPr dirty="0">
                <a:solidFill>
                  <a:srgbClr val="FFFFFF"/>
                </a:solidFill>
              </a:defRPr>
            </a:lvl1pPr>
          </a:lstStyle>
          <a:p>
            <a:pPr>
              <a:defRPr/>
            </a:pPr>
            <a:endParaRPr lang="en-US"/>
          </a:p>
        </p:txBody>
      </p:sp>
      <p:sp>
        <p:nvSpPr>
          <p:cNvPr id="13" name="页脚占位符 18"/>
          <p:cNvSpPr>
            <a:spLocks noGrp="1"/>
          </p:cNvSpPr>
          <p:nvPr>
            <p:ph type="ftr" sz="quarter" idx="11"/>
          </p:nvPr>
        </p:nvSpPr>
        <p:spPr/>
        <p:txBody>
          <a:bodyPr/>
          <a:lstStyle>
            <a:lvl1pPr>
              <a:defRPr>
                <a:solidFill>
                  <a:schemeClr val="accent1">
                    <a:tint val="20000"/>
                  </a:schemeClr>
                </a:solidFill>
              </a:defRPr>
            </a:lvl1pPr>
          </a:lstStyle>
          <a:p>
            <a:pPr>
              <a:defRPr/>
            </a:pPr>
            <a:endParaRPr lang="en-US">
              <a:solidFill>
                <a:srgbClr val="2DA2BF">
                  <a:tint val="20000"/>
                </a:srgbClr>
              </a:solidFill>
            </a:endParaRPr>
          </a:p>
        </p:txBody>
      </p:sp>
      <p:sp>
        <p:nvSpPr>
          <p:cNvPr id="14" name="灯片编号占位符 26"/>
          <p:cNvSpPr>
            <a:spLocks noGrp="1"/>
          </p:cNvSpPr>
          <p:nvPr>
            <p:ph type="sldNum" sz="quarter" idx="12"/>
          </p:nvPr>
        </p:nvSpPr>
        <p:spPr/>
        <p:txBody>
          <a:bodyPr/>
          <a:lstStyle>
            <a:lvl1pPr>
              <a:defRPr>
                <a:solidFill>
                  <a:srgbClr val="FFFFFF"/>
                </a:solidFill>
              </a:defRPr>
            </a:lvl1pPr>
          </a:lstStyle>
          <a:p>
            <a:fld id="{0D7633BA-6DDA-4CD0-BB06-000F3F2381F0}" type="slidenum">
              <a:rPr lang="en-US" altLang="zh-CN"/>
              <a:pPr/>
              <a:t>‹#›</a:t>
            </a:fld>
            <a:endParaRPr lang="en-US" altLang="zh-CN"/>
          </a:p>
        </p:txBody>
      </p:sp>
    </p:spTree>
    <p:extLst>
      <p:ext uri="{BB962C8B-B14F-4D97-AF65-F5344CB8AC3E}">
        <p14:creationId xmlns:p14="http://schemas.microsoft.com/office/powerpoint/2010/main" val="2994857030"/>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23392" y="1484785"/>
            <a:ext cx="10972800" cy="4525963"/>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7" name="标题 6"/>
          <p:cNvSpPr>
            <a:spLocks noGrp="1"/>
          </p:cNvSpPr>
          <p:nvPr>
            <p:ph type="title"/>
          </p:nvPr>
        </p:nvSpPr>
        <p:spPr/>
        <p:txBody>
          <a:bodyPr rtlCol="0"/>
          <a:lstStyle/>
          <a:p>
            <a:r>
              <a:rPr lang="zh-CN" altLang="en-US" noProof="1" smtClean="0"/>
              <a:t>单击此处编辑母版标题样式</a:t>
            </a:r>
            <a:endParaRPr lang="en-US" noProof="1"/>
          </a:p>
        </p:txBody>
      </p:sp>
      <p:sp>
        <p:nvSpPr>
          <p:cNvPr id="4" name="日期占位符 3"/>
          <p:cNvSpPr>
            <a:spLocks noGrp="1"/>
          </p:cNvSpPr>
          <p:nvPr>
            <p:ph type="dt" sz="half" idx="10"/>
          </p:nvPr>
        </p:nvSpPr>
        <p:spPr/>
        <p:txBody>
          <a:bodyPr/>
          <a:lstStyle>
            <a:lvl1pPr>
              <a:defRPr dirty="0"/>
            </a:lvl1pPr>
          </a:lstStyle>
          <a:p>
            <a:pPr>
              <a:defRPr/>
            </a:pPr>
            <a:endParaRPr lang="en-US">
              <a:solidFill>
                <a:prstClr val="black"/>
              </a:solidFill>
            </a:endParaRPr>
          </a:p>
        </p:txBody>
      </p:sp>
      <p:sp>
        <p:nvSpPr>
          <p:cNvPr id="5" name="页脚占位符 4"/>
          <p:cNvSpPr>
            <a:spLocks noGrp="1"/>
          </p:cNvSpPr>
          <p:nvPr>
            <p:ph type="ftr" sz="quarter" idx="11"/>
          </p:nvPr>
        </p:nvSpPr>
        <p:spPr/>
        <p:txBody>
          <a:bodyPr/>
          <a:lstStyle>
            <a:lvl1pPr>
              <a:defRPr/>
            </a:lvl1pPr>
          </a:lstStyle>
          <a:p>
            <a:pPr>
              <a:defRPr/>
            </a:pPr>
            <a:endParaRPr lang="en-US">
              <a:solidFill>
                <a:prstClr val="black"/>
              </a:solidFill>
            </a:endParaRPr>
          </a:p>
        </p:txBody>
      </p:sp>
      <p:sp>
        <p:nvSpPr>
          <p:cNvPr id="6" name="灯片编号占位符 5"/>
          <p:cNvSpPr>
            <a:spLocks noGrp="1"/>
          </p:cNvSpPr>
          <p:nvPr>
            <p:ph type="sldNum" sz="quarter" idx="12"/>
          </p:nvPr>
        </p:nvSpPr>
        <p:spPr/>
        <p:txBody>
          <a:bodyPr/>
          <a:lstStyle>
            <a:lvl1pPr>
              <a:defRPr/>
            </a:lvl1pPr>
          </a:lstStyle>
          <a:p>
            <a:fld id="{C86AEBD3-04C4-4C6A-868C-F4E761905CB3}" type="slidenum">
              <a:rPr lang="en-US" altLang="zh-CN">
                <a:solidFill>
                  <a:prstClr val="black"/>
                </a:solidFill>
              </a:rPr>
              <a:pPr/>
              <a:t>‹#›</a:t>
            </a:fld>
            <a:endParaRPr lang="en-US" altLang="zh-CN">
              <a:solidFill>
                <a:prstClr val="black"/>
              </a:solidFill>
            </a:endParaRPr>
          </a:p>
        </p:txBody>
      </p:sp>
    </p:spTree>
    <p:extLst>
      <p:ext uri="{BB962C8B-B14F-4D97-AF65-F5344CB8AC3E}">
        <p14:creationId xmlns:p14="http://schemas.microsoft.com/office/powerpoint/2010/main" val="959587904"/>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woTxTwoObj" preserve="1">
  <p:cSld name="比较">
    <p:bg>
      <p:bgRef idx="1003">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10972800" cy="1143000"/>
          </a:xfrm>
        </p:spPr>
        <p:txBody>
          <a:bodyPr/>
          <a:lstStyle>
            <a:lvl1pPr>
              <a:defRPr/>
            </a:lvl1pPr>
          </a:lstStyle>
          <a:p>
            <a:r>
              <a:rPr lang="zh-CN" altLang="en-US" noProof="1" smtClean="0"/>
              <a:t>单击此处编辑母版标题样式</a:t>
            </a:r>
            <a:endParaRPr lang="en-US" noProof="1"/>
          </a:p>
        </p:txBody>
      </p:sp>
      <p:sp>
        <p:nvSpPr>
          <p:cNvPr id="3" name="文本占位符 2"/>
          <p:cNvSpPr>
            <a:spLocks noGrp="1"/>
          </p:cNvSpPr>
          <p:nvPr>
            <p:ph type="body" idx="1"/>
          </p:nvPr>
        </p:nvSpPr>
        <p:spPr>
          <a:xfrm>
            <a:off x="609600" y="5410200"/>
            <a:ext cx="5386917"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lstStyle>
          <a:p>
            <a:pPr lvl="0"/>
            <a:r>
              <a:rPr lang="zh-CN" altLang="en-US" noProof="1" smtClean="0"/>
              <a:t>单击此处编辑母版文本样式</a:t>
            </a:r>
          </a:p>
        </p:txBody>
      </p:sp>
      <p:sp>
        <p:nvSpPr>
          <p:cNvPr id="4" name="文本占位符 3"/>
          <p:cNvSpPr>
            <a:spLocks noGrp="1"/>
          </p:cNvSpPr>
          <p:nvPr>
            <p:ph type="body" sz="half" idx="3"/>
          </p:nvPr>
        </p:nvSpPr>
        <p:spPr>
          <a:xfrm>
            <a:off x="6193369" y="5410200"/>
            <a:ext cx="5389033"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lstStyle>
          <a:p>
            <a:pPr lvl="0"/>
            <a:r>
              <a:rPr lang="zh-CN" altLang="en-US" noProof="1" smtClean="0"/>
              <a:t>单击此处编辑母版文本样式</a:t>
            </a:r>
          </a:p>
        </p:txBody>
      </p:sp>
      <p:sp>
        <p:nvSpPr>
          <p:cNvPr id="5" name="内容占位符 4"/>
          <p:cNvSpPr>
            <a:spLocks noGrp="1"/>
          </p:cNvSpPr>
          <p:nvPr>
            <p:ph sz="quarter" idx="2"/>
          </p:nvPr>
        </p:nvSpPr>
        <p:spPr>
          <a:xfrm>
            <a:off x="609600" y="1444295"/>
            <a:ext cx="5386917" cy="3941763"/>
          </a:xfrm>
          <a:ln>
            <a:noFill/>
            <a:prstDash val="sysDash"/>
            <a:miter lim="800000"/>
          </a:ln>
        </p:spPr>
        <p:txBody>
          <a:bodyPr/>
          <a:lstStyle>
            <a:lvl1pPr>
              <a:defRPr sz="2400"/>
            </a:lvl1pPr>
            <a:lvl2pPr>
              <a:defRPr sz="2000"/>
            </a:lvl2pPr>
            <a:lvl3pPr>
              <a:defRPr sz="1800"/>
            </a:lvl3pPr>
            <a:lvl4pPr>
              <a:defRPr sz="1600"/>
            </a:lvl4pPr>
            <a:lvl5pPr>
              <a:defRPr sz="1600"/>
            </a:lvl5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6" name="内容占位符 5"/>
          <p:cNvSpPr>
            <a:spLocks noGrp="1"/>
          </p:cNvSpPr>
          <p:nvPr>
            <p:ph sz="quarter" idx="4"/>
          </p:nvPr>
        </p:nvSpPr>
        <p:spPr>
          <a:xfrm>
            <a:off x="6193368" y="1444295"/>
            <a:ext cx="5389033"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7" name="日期占位符 6"/>
          <p:cNvSpPr>
            <a:spLocks noGrp="1"/>
          </p:cNvSpPr>
          <p:nvPr>
            <p:ph type="dt" sz="half" idx="10"/>
          </p:nvPr>
        </p:nvSpPr>
        <p:spPr/>
        <p:txBody>
          <a:bodyPr/>
          <a:lstStyle>
            <a:lvl1pPr>
              <a:defRPr dirty="0"/>
            </a:lvl1pPr>
          </a:lstStyle>
          <a:p>
            <a:pPr>
              <a:defRPr/>
            </a:pPr>
            <a:endParaRPr lang="en-US">
              <a:solidFill>
                <a:prstClr val="black"/>
              </a:solidFill>
            </a:endParaRPr>
          </a:p>
        </p:txBody>
      </p:sp>
      <p:sp>
        <p:nvSpPr>
          <p:cNvPr id="8" name="页脚占位符 7"/>
          <p:cNvSpPr>
            <a:spLocks noGrp="1"/>
          </p:cNvSpPr>
          <p:nvPr>
            <p:ph type="ftr" sz="quarter" idx="11"/>
          </p:nvPr>
        </p:nvSpPr>
        <p:spPr/>
        <p:txBody>
          <a:bodyPr/>
          <a:lstStyle>
            <a:lvl1pPr>
              <a:defRPr/>
            </a:lvl1pPr>
          </a:lstStyle>
          <a:p>
            <a:pPr>
              <a:defRPr/>
            </a:pPr>
            <a:endParaRPr lang="en-US">
              <a:solidFill>
                <a:prstClr val="black"/>
              </a:solidFill>
            </a:endParaRPr>
          </a:p>
        </p:txBody>
      </p:sp>
      <p:sp>
        <p:nvSpPr>
          <p:cNvPr id="9" name="灯片编号占位符 8"/>
          <p:cNvSpPr>
            <a:spLocks noGrp="1"/>
          </p:cNvSpPr>
          <p:nvPr>
            <p:ph type="sldNum" sz="quarter" idx="12"/>
          </p:nvPr>
        </p:nvSpPr>
        <p:spPr/>
        <p:txBody>
          <a:bodyPr/>
          <a:lstStyle>
            <a:lvl1pPr>
              <a:defRPr/>
            </a:lvl1pPr>
          </a:lstStyle>
          <a:p>
            <a:fld id="{F241D2E6-96F6-4383-85A0-16FF5A2CE6D6}" type="slidenum">
              <a:rPr lang="en-US" altLang="zh-CN">
                <a:solidFill>
                  <a:prstClr val="black"/>
                </a:solidFill>
              </a:rPr>
              <a:pPr/>
              <a:t>‹#›</a:t>
            </a:fld>
            <a:endParaRPr lang="en-US" altLang="zh-CN">
              <a:solidFill>
                <a:prstClr val="black"/>
              </a:solidFill>
            </a:endParaRPr>
          </a:p>
        </p:txBody>
      </p:sp>
    </p:spTree>
    <p:extLst>
      <p:ext uri="{BB962C8B-B14F-4D97-AF65-F5344CB8AC3E}">
        <p14:creationId xmlns:p14="http://schemas.microsoft.com/office/powerpoint/2010/main" val="4291583287"/>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dirty="0"/>
            </a:lvl1pPr>
          </a:lstStyle>
          <a:p>
            <a:pPr>
              <a:defRPr/>
            </a:pPr>
            <a:endParaRPr lang="en-US">
              <a:solidFill>
                <a:prstClr val="black"/>
              </a:solidFill>
            </a:endParaRPr>
          </a:p>
        </p:txBody>
      </p:sp>
      <p:sp>
        <p:nvSpPr>
          <p:cNvPr id="3" name="页脚占位符 2"/>
          <p:cNvSpPr>
            <a:spLocks noGrp="1"/>
          </p:cNvSpPr>
          <p:nvPr>
            <p:ph type="ftr" sz="quarter" idx="11"/>
          </p:nvPr>
        </p:nvSpPr>
        <p:spPr/>
        <p:txBody>
          <a:bodyPr/>
          <a:lstStyle>
            <a:lvl1pPr>
              <a:defRPr/>
            </a:lvl1pPr>
          </a:lstStyle>
          <a:p>
            <a:pPr>
              <a:defRPr/>
            </a:pPr>
            <a:endParaRPr lang="en-US">
              <a:solidFill>
                <a:prstClr val="black"/>
              </a:solidFill>
            </a:endParaRPr>
          </a:p>
        </p:txBody>
      </p:sp>
      <p:sp>
        <p:nvSpPr>
          <p:cNvPr id="4" name="灯片编号占位符 3"/>
          <p:cNvSpPr>
            <a:spLocks noGrp="1"/>
          </p:cNvSpPr>
          <p:nvPr>
            <p:ph type="sldNum" sz="quarter" idx="12"/>
          </p:nvPr>
        </p:nvSpPr>
        <p:spPr/>
        <p:txBody>
          <a:bodyPr/>
          <a:lstStyle>
            <a:lvl1pPr>
              <a:defRPr/>
            </a:lvl1pPr>
          </a:lstStyle>
          <a:p>
            <a:fld id="{1426CDA6-32D6-4DE4-B2F2-0ADAC5A4A7D1}" type="slidenum">
              <a:rPr lang="en-US" altLang="zh-CN">
                <a:solidFill>
                  <a:prstClr val="black"/>
                </a:solidFill>
              </a:rPr>
              <a:pPr/>
              <a:t>‹#›</a:t>
            </a:fld>
            <a:endParaRPr lang="en-US" altLang="zh-CN">
              <a:solidFill>
                <a:prstClr val="black"/>
              </a:solidFill>
            </a:endParaRPr>
          </a:p>
        </p:txBody>
      </p:sp>
    </p:spTree>
    <p:extLst>
      <p:ext uri="{BB962C8B-B14F-4D97-AF65-F5344CB8AC3E}">
        <p14:creationId xmlns:p14="http://schemas.microsoft.com/office/powerpoint/2010/main" val="1777580654"/>
      </p:ext>
    </p:extLst>
  </p:cSld>
  <p:clrMapOvr>
    <a:masterClrMapping/>
  </p:clrMapOvr>
  <p:transition spd="med">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Tx" preserve="1">
  <p:cSld name="内容与标题">
    <p:bg>
      <p:bgRef idx="1003">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1219200" y="4876800"/>
            <a:ext cx="9975701" cy="457200"/>
          </a:xfrm>
        </p:spPr>
        <p:txBody>
          <a:bodyPr anchor="t">
            <a:noAutofit/>
            <a:sp3d prstMaterial="softEdge">
              <a:bevelT w="0" h="0"/>
            </a:sp3d>
          </a:bodyPr>
          <a:lstStyle>
            <a:lvl1pPr algn="r">
              <a:buNone/>
              <a:defRPr sz="2500" b="0">
                <a:solidFill>
                  <a:schemeClr val="accent1"/>
                </a:solidFill>
                <a:effectLst/>
              </a:defRPr>
            </a:lvl1pPr>
          </a:lstStyle>
          <a:p>
            <a:r>
              <a:rPr lang="zh-CN" altLang="en-US" noProof="1" smtClean="0"/>
              <a:t>单击此处编辑母版标题样式</a:t>
            </a:r>
            <a:endParaRPr lang="en-US" noProof="1"/>
          </a:p>
        </p:txBody>
      </p:sp>
      <p:sp>
        <p:nvSpPr>
          <p:cNvPr id="3" name="文本占位符 2"/>
          <p:cNvSpPr>
            <a:spLocks noGrp="1"/>
          </p:cNvSpPr>
          <p:nvPr>
            <p:ph type="body" idx="2"/>
          </p:nvPr>
        </p:nvSpPr>
        <p:spPr>
          <a:xfrm>
            <a:off x="5892800" y="5355102"/>
            <a:ext cx="5299456" cy="914400"/>
          </a:xfrm>
        </p:spPr>
        <p:txBody>
          <a:bodyPr/>
          <a:lstStyle>
            <a:lvl1pPr marL="0" indent="0" algn="r">
              <a:buNone/>
              <a:defRPr sz="1600"/>
            </a:lvl1pPr>
            <a:lvl2pPr>
              <a:buNone/>
              <a:defRPr sz="1200"/>
            </a:lvl2pPr>
            <a:lvl3pPr>
              <a:buNone/>
              <a:defRPr sz="1000"/>
            </a:lvl3pPr>
            <a:lvl4pPr>
              <a:buNone/>
              <a:defRPr sz="900"/>
            </a:lvl4pPr>
            <a:lvl5pPr>
              <a:buNone/>
              <a:defRPr sz="900"/>
            </a:lvl5pPr>
          </a:lstStyle>
          <a:p>
            <a:pPr lvl="0"/>
            <a:r>
              <a:rPr lang="zh-CN" altLang="en-US" noProof="1" smtClean="0"/>
              <a:t>单击此处编辑母版文本样式</a:t>
            </a:r>
          </a:p>
        </p:txBody>
      </p:sp>
      <p:sp>
        <p:nvSpPr>
          <p:cNvPr id="4" name="内容占位符 3"/>
          <p:cNvSpPr>
            <a:spLocks noGrp="1"/>
          </p:cNvSpPr>
          <p:nvPr>
            <p:ph sz="half" idx="1"/>
          </p:nvPr>
        </p:nvSpPr>
        <p:spPr>
          <a:xfrm>
            <a:off x="1219200" y="274320"/>
            <a:ext cx="9973056" cy="4572000"/>
          </a:xfrm>
        </p:spPr>
        <p:txBody>
          <a:bodyPr/>
          <a:lstStyle>
            <a:lvl1pPr>
              <a:defRPr sz="3200"/>
            </a:lvl1pPr>
            <a:lvl2pPr>
              <a:defRPr sz="2800"/>
            </a:lvl2pPr>
            <a:lvl3pPr>
              <a:defRPr sz="2400"/>
            </a:lvl3pPr>
            <a:lvl4pPr>
              <a:defRPr sz="2000"/>
            </a:lvl4pPr>
            <a:lvl5pPr>
              <a:defRPr sz="2000"/>
            </a:lvl5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5" name="日期占位符 4"/>
          <p:cNvSpPr>
            <a:spLocks noGrp="1"/>
          </p:cNvSpPr>
          <p:nvPr>
            <p:ph type="dt" sz="half" idx="10"/>
          </p:nvPr>
        </p:nvSpPr>
        <p:spPr/>
        <p:txBody>
          <a:bodyPr/>
          <a:lstStyle>
            <a:lvl1pPr>
              <a:defRPr dirty="0"/>
            </a:lvl1pPr>
          </a:lstStyle>
          <a:p>
            <a:pPr>
              <a:defRPr/>
            </a:pPr>
            <a:endParaRPr lang="en-US">
              <a:solidFill>
                <a:prstClr val="black"/>
              </a:solidFill>
            </a:endParaRPr>
          </a:p>
        </p:txBody>
      </p:sp>
      <p:sp>
        <p:nvSpPr>
          <p:cNvPr id="6" name="页脚占位符 5"/>
          <p:cNvSpPr>
            <a:spLocks noGrp="1"/>
          </p:cNvSpPr>
          <p:nvPr>
            <p:ph type="ftr" sz="quarter" idx="11"/>
          </p:nvPr>
        </p:nvSpPr>
        <p:spPr/>
        <p:txBody>
          <a:bodyPr/>
          <a:lstStyle>
            <a:lvl1pPr>
              <a:defRPr/>
            </a:lvl1pPr>
          </a:lstStyle>
          <a:p>
            <a:pPr>
              <a:defRPr/>
            </a:pPr>
            <a:endParaRPr lang="en-US">
              <a:solidFill>
                <a:prstClr val="black"/>
              </a:solidFill>
            </a:endParaRPr>
          </a:p>
        </p:txBody>
      </p:sp>
      <p:sp>
        <p:nvSpPr>
          <p:cNvPr id="7" name="灯片编号占位符 6"/>
          <p:cNvSpPr>
            <a:spLocks noGrp="1"/>
          </p:cNvSpPr>
          <p:nvPr>
            <p:ph type="sldNum" sz="quarter" idx="12"/>
          </p:nvPr>
        </p:nvSpPr>
        <p:spPr/>
        <p:txBody>
          <a:bodyPr/>
          <a:lstStyle>
            <a:lvl1pPr>
              <a:defRPr/>
            </a:lvl1pPr>
          </a:lstStyle>
          <a:p>
            <a:fld id="{6AB58B3A-1ADF-45C5-8452-42B9EF1682ED}" type="slidenum">
              <a:rPr lang="en-US" altLang="zh-CN">
                <a:solidFill>
                  <a:prstClr val="black"/>
                </a:solidFill>
              </a:rPr>
              <a:pPr/>
              <a:t>‹#›</a:t>
            </a:fld>
            <a:endParaRPr lang="en-US" altLang="zh-CN">
              <a:solidFill>
                <a:prstClr val="black"/>
              </a:solidFill>
            </a:endParaRPr>
          </a:p>
        </p:txBody>
      </p:sp>
    </p:spTree>
    <p:extLst>
      <p:ext uri="{BB962C8B-B14F-4D97-AF65-F5344CB8AC3E}">
        <p14:creationId xmlns:p14="http://schemas.microsoft.com/office/powerpoint/2010/main" val="373125219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en-US" noProof="1"/>
          </a:p>
        </p:txBody>
      </p:sp>
      <p:sp>
        <p:nvSpPr>
          <p:cNvPr id="3" name="竖排文字占位符 2"/>
          <p:cNvSpPr>
            <a:spLocks noGrp="1"/>
          </p:cNvSpPr>
          <p:nvPr>
            <p:ph type="body" orient="vert" idx="1"/>
          </p:nvPr>
        </p:nvSpPr>
        <p:spPr>
          <a:xfrm>
            <a:off x="609600" y="1481330"/>
            <a:ext cx="10972800" cy="4386071"/>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日期占位符 3"/>
          <p:cNvSpPr>
            <a:spLocks noGrp="1"/>
          </p:cNvSpPr>
          <p:nvPr>
            <p:ph type="dt" sz="half" idx="10"/>
          </p:nvPr>
        </p:nvSpPr>
        <p:spPr/>
        <p:txBody>
          <a:bodyPr/>
          <a:lstStyle>
            <a:lvl1pPr>
              <a:defRPr dirty="0"/>
            </a:lvl1pPr>
          </a:lstStyle>
          <a:p>
            <a:pPr>
              <a:defRPr/>
            </a:pPr>
            <a:endParaRPr lang="en-US">
              <a:solidFill>
                <a:prstClr val="black"/>
              </a:solidFill>
            </a:endParaRPr>
          </a:p>
        </p:txBody>
      </p:sp>
      <p:sp>
        <p:nvSpPr>
          <p:cNvPr id="5" name="页脚占位符 4"/>
          <p:cNvSpPr>
            <a:spLocks noGrp="1"/>
          </p:cNvSpPr>
          <p:nvPr>
            <p:ph type="ftr" sz="quarter" idx="11"/>
          </p:nvPr>
        </p:nvSpPr>
        <p:spPr/>
        <p:txBody>
          <a:bodyPr/>
          <a:lstStyle>
            <a:lvl1pPr>
              <a:defRPr/>
            </a:lvl1pPr>
          </a:lstStyle>
          <a:p>
            <a:pPr>
              <a:defRPr/>
            </a:pPr>
            <a:endParaRPr lang="en-US">
              <a:solidFill>
                <a:prstClr val="black"/>
              </a:solidFill>
            </a:endParaRPr>
          </a:p>
        </p:txBody>
      </p:sp>
      <p:sp>
        <p:nvSpPr>
          <p:cNvPr id="6" name="灯片编号占位符 5"/>
          <p:cNvSpPr>
            <a:spLocks noGrp="1"/>
          </p:cNvSpPr>
          <p:nvPr>
            <p:ph type="sldNum" sz="quarter" idx="12"/>
          </p:nvPr>
        </p:nvSpPr>
        <p:spPr/>
        <p:txBody>
          <a:bodyPr/>
          <a:lstStyle>
            <a:lvl1pPr>
              <a:defRPr/>
            </a:lvl1pPr>
          </a:lstStyle>
          <a:p>
            <a:fld id="{1A3D204F-170D-4449-A194-9E4B38430833}" type="slidenum">
              <a:rPr lang="en-US" altLang="zh-CN">
                <a:solidFill>
                  <a:prstClr val="black"/>
                </a:solidFill>
              </a:rPr>
              <a:pPr/>
              <a:t>‹#›</a:t>
            </a:fld>
            <a:endParaRPr lang="en-US" altLang="zh-CN">
              <a:solidFill>
                <a:prstClr val="black"/>
              </a:solidFill>
            </a:endParaRPr>
          </a:p>
        </p:txBody>
      </p:sp>
    </p:spTree>
    <p:extLst>
      <p:ext uri="{BB962C8B-B14F-4D97-AF65-F5344CB8AC3E}">
        <p14:creationId xmlns:p14="http://schemas.microsoft.com/office/powerpoint/2010/main" val="2079260063"/>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125351" y="274641"/>
            <a:ext cx="2369960" cy="5592761"/>
          </a:xfrm>
        </p:spPr>
        <p:txBody>
          <a:bodyPr vert="eaVert"/>
          <a:lstStyle/>
          <a:p>
            <a:r>
              <a:rPr lang="zh-CN" altLang="en-US" noProof="1" smtClean="0"/>
              <a:t>单击此处编辑母版标题样式</a:t>
            </a:r>
            <a:endParaRPr lang="en-US" noProof="1"/>
          </a:p>
        </p:txBody>
      </p:sp>
      <p:sp>
        <p:nvSpPr>
          <p:cNvPr id="3" name="竖排文字占位符 2"/>
          <p:cNvSpPr>
            <a:spLocks noGrp="1"/>
          </p:cNvSpPr>
          <p:nvPr>
            <p:ph type="body" orient="vert" idx="1"/>
          </p:nvPr>
        </p:nvSpPr>
        <p:spPr>
          <a:xfrm>
            <a:off x="609600" y="274641"/>
            <a:ext cx="8432800" cy="5592760"/>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日期占位符 3"/>
          <p:cNvSpPr>
            <a:spLocks noGrp="1"/>
          </p:cNvSpPr>
          <p:nvPr>
            <p:ph type="dt" sz="half" idx="10"/>
          </p:nvPr>
        </p:nvSpPr>
        <p:spPr/>
        <p:txBody>
          <a:bodyPr/>
          <a:lstStyle>
            <a:lvl1pPr>
              <a:defRPr dirty="0"/>
            </a:lvl1pPr>
          </a:lstStyle>
          <a:p>
            <a:pPr>
              <a:defRPr/>
            </a:pPr>
            <a:endParaRPr lang="en-US">
              <a:solidFill>
                <a:prstClr val="black"/>
              </a:solidFill>
            </a:endParaRPr>
          </a:p>
        </p:txBody>
      </p:sp>
      <p:sp>
        <p:nvSpPr>
          <p:cNvPr id="5" name="页脚占位符 4"/>
          <p:cNvSpPr>
            <a:spLocks noGrp="1"/>
          </p:cNvSpPr>
          <p:nvPr>
            <p:ph type="ftr" sz="quarter" idx="11"/>
          </p:nvPr>
        </p:nvSpPr>
        <p:spPr/>
        <p:txBody>
          <a:bodyPr/>
          <a:lstStyle>
            <a:lvl1pPr>
              <a:defRPr/>
            </a:lvl1pPr>
          </a:lstStyle>
          <a:p>
            <a:pPr>
              <a:defRPr/>
            </a:pPr>
            <a:endParaRPr lang="en-US">
              <a:solidFill>
                <a:prstClr val="black"/>
              </a:solidFill>
            </a:endParaRPr>
          </a:p>
        </p:txBody>
      </p:sp>
      <p:sp>
        <p:nvSpPr>
          <p:cNvPr id="6" name="灯片编号占位符 5"/>
          <p:cNvSpPr>
            <a:spLocks noGrp="1"/>
          </p:cNvSpPr>
          <p:nvPr>
            <p:ph type="sldNum" sz="quarter" idx="12"/>
          </p:nvPr>
        </p:nvSpPr>
        <p:spPr/>
        <p:txBody>
          <a:bodyPr/>
          <a:lstStyle>
            <a:lvl1pPr>
              <a:defRPr/>
            </a:lvl1pPr>
          </a:lstStyle>
          <a:p>
            <a:fld id="{FC8F04EE-51AF-47A7-B6C7-51D9348691B8}" type="slidenum">
              <a:rPr lang="en-US" altLang="zh-CN">
                <a:solidFill>
                  <a:prstClr val="black"/>
                </a:solidFill>
              </a:rPr>
              <a:pPr/>
              <a:t>‹#›</a:t>
            </a:fld>
            <a:endParaRPr lang="en-US" altLang="zh-CN">
              <a:solidFill>
                <a:prstClr val="black"/>
              </a:solidFill>
            </a:endParaRPr>
          </a:p>
        </p:txBody>
      </p:sp>
    </p:spTree>
    <p:extLst>
      <p:ext uri="{BB962C8B-B14F-4D97-AF65-F5344CB8AC3E}">
        <p14:creationId xmlns:p14="http://schemas.microsoft.com/office/powerpoint/2010/main" val="812687800"/>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jpeg"/><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7FA18A"/>
        </a:solidFill>
        <a:effectLst/>
      </p:bgPr>
    </p:bg>
    <p:spTree>
      <p:nvGrpSpPr>
        <p:cNvPr id="1" name=""/>
        <p:cNvGrpSpPr/>
        <p:nvPr/>
      </p:nvGrpSpPr>
      <p:grpSpPr>
        <a:xfrm>
          <a:off x="0" y="0"/>
          <a:ext cx="0" cy="0"/>
          <a:chOff x="0" y="0"/>
          <a:chExt cx="0" cy="0"/>
        </a:xfrm>
      </p:grpSpPr>
      <p:sp>
        <p:nvSpPr>
          <p:cNvPr id="13" name="任意多边形 12"/>
          <p:cNvSpPr/>
          <p:nvPr/>
        </p:nvSpPr>
        <p:spPr bwMode="auto">
          <a:xfrm>
            <a:off x="666751" y="5945188"/>
            <a:ext cx="6587067"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sz="1800" dirty="0">
              <a:solidFill>
                <a:prstClr val="black"/>
              </a:solidFill>
              <a:latin typeface="Arial" panose="020B0604020202020204" pitchFamily="34" charset="0"/>
              <a:ea typeface="宋体" panose="02010600030101010101" pitchFamily="2" charset="-122"/>
            </a:endParaRPr>
          </a:p>
        </p:txBody>
      </p:sp>
      <p:sp>
        <p:nvSpPr>
          <p:cNvPr id="2051" name="任意多边形 11"/>
          <p:cNvSpPr/>
          <p:nvPr/>
        </p:nvSpPr>
        <p:spPr bwMode="auto">
          <a:xfrm>
            <a:off x="647700" y="5938838"/>
            <a:ext cx="4921251" cy="933450"/>
          </a:xfrm>
          <a:custGeom>
            <a:avLst/>
            <a:gdLst>
              <a:gd name="T0" fmla="*/ 0 w 5591"/>
              <a:gd name="T1" fmla="*/ 0 h 588"/>
              <a:gd name="T2" fmla="*/ 2147483647 w 5591"/>
              <a:gd name="T3" fmla="*/ 0 h 588"/>
              <a:gd name="T4" fmla="*/ 2147483647 w 5591"/>
              <a:gd name="T5" fmla="*/ 2147483647 h 588"/>
              <a:gd name="T6" fmla="*/ 2147483647 w 5591"/>
              <a:gd name="T7" fmla="*/ 0 h 588"/>
              <a:gd name="T8" fmla="*/ 0 60000 65536"/>
              <a:gd name="T9" fmla="*/ 0 60000 65536"/>
              <a:gd name="T10" fmla="*/ 0 60000 65536"/>
              <a:gd name="T11" fmla="*/ 0 60000 65536"/>
              <a:gd name="T12" fmla="*/ 0 w 5591"/>
              <a:gd name="T13" fmla="*/ 0 h 588"/>
              <a:gd name="T14" fmla="*/ 5591 w 5591"/>
              <a:gd name="T15" fmla="*/ 588 h 588"/>
            </a:gdLst>
            <a:ahLst/>
            <a:cxnLst>
              <a:cxn ang="T8">
                <a:pos x="T0" y="T1"/>
              </a:cxn>
              <a:cxn ang="T9">
                <a:pos x="T2" y="T3"/>
              </a:cxn>
              <a:cxn ang="T10">
                <a:pos x="T4" y="T5"/>
              </a:cxn>
              <a:cxn ang="T11">
                <a:pos x="T6" y="T7"/>
              </a:cxn>
            </a:cxnLst>
            <a:rect l="T12" t="T13" r="T14" b="T15"/>
            <a:pathLst>
              <a:path w="5591" h="588">
                <a:moveTo>
                  <a:pt x="0" y="0"/>
                </a:moveTo>
                <a:lnTo>
                  <a:pt x="5591" y="585"/>
                </a:lnTo>
                <a:lnTo>
                  <a:pt x="4415" y="588"/>
                </a:lnTo>
                <a:lnTo>
                  <a:pt x="12" y="4"/>
                </a:lnTo>
              </a:path>
            </a:pathLst>
          </a:custGeom>
          <a:solidFill>
            <a:srgbClr val="000000"/>
          </a:solidFill>
          <a:ln w="9525" cap="flat" cmpd="sng" algn="ctr">
            <a:noFill/>
            <a:prstDash val="solid"/>
            <a:round/>
            <a:headEnd type="none" w="med" len="med"/>
            <a:tailEnd type="none" w="med" len="med"/>
          </a:ln>
        </p:spPr>
        <p:txBody>
          <a:bodyPr/>
          <a:lstStyle/>
          <a:p>
            <a:pPr eaLnBrk="0" fontAlgn="base" hangingPunct="0">
              <a:spcBef>
                <a:spcPct val="0"/>
              </a:spcBef>
              <a:spcAft>
                <a:spcPct val="0"/>
              </a:spcAft>
              <a:defRPr/>
            </a:pPr>
            <a:endParaRPr lang="zh-CN" altLang="en-US" sz="1800">
              <a:solidFill>
                <a:prstClr val="black"/>
              </a:solidFill>
              <a:latin typeface="Arial" panose="020B0604020202020204" pitchFamily="34" charset="0"/>
              <a:ea typeface="宋体" panose="02010600030101010101" pitchFamily="2" charset="-122"/>
            </a:endParaRPr>
          </a:p>
        </p:txBody>
      </p:sp>
      <p:sp>
        <p:nvSpPr>
          <p:cNvPr id="14" name="直角三角形 13"/>
          <p:cNvSpPr/>
          <p:nvPr/>
        </p:nvSpPr>
        <p:spPr bwMode="auto">
          <a:xfrm>
            <a:off x="-8056" y="5791253"/>
            <a:ext cx="4536419" cy="1080868"/>
          </a:xfrm>
          <a:prstGeom prst="rtTriangle">
            <a:avLst/>
          </a:prstGeom>
          <a:blipFill>
            <a:blip r:embed="rId9"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fontAlgn="base">
              <a:spcBef>
                <a:spcPct val="0"/>
              </a:spcBef>
              <a:spcAft>
                <a:spcPct val="0"/>
              </a:spcAft>
              <a:defRPr/>
            </a:pPr>
            <a:endParaRPr lang="en-US" sz="1800" dirty="0">
              <a:solidFill>
                <a:prstClr val="white"/>
              </a:solidFill>
            </a:endParaRPr>
          </a:p>
        </p:txBody>
      </p:sp>
      <p:cxnSp>
        <p:nvCxnSpPr>
          <p:cNvPr id="15" name="直接连接符 14"/>
          <p:cNvCxnSpPr/>
          <p:nvPr/>
        </p:nvCxnSpPr>
        <p:spPr>
          <a:xfrm>
            <a:off x="-12317" y="5787739"/>
            <a:ext cx="4540680"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标题占位符 8"/>
          <p:cNvSpPr>
            <a:spLocks noGrp="1"/>
          </p:cNvSpPr>
          <p:nvPr>
            <p:ph type="title"/>
          </p:nvPr>
        </p:nvSpPr>
        <p:spPr>
          <a:xfrm>
            <a:off x="609600" y="274638"/>
            <a:ext cx="10972800" cy="1143000"/>
          </a:xfrm>
          <a:prstGeom prst="rect">
            <a:avLst/>
          </a:prstGeom>
        </p:spPr>
        <p:txBody>
          <a:bodyPr vert="horz" wrap="square" lIns="91440" tIns="45720" rIns="91440" bIns="45720" numCol="1" anchor="ctr" anchorCtr="0" compatLnSpc="1">
            <a:prstTxWarp prst="textNoShape">
              <a:avLst/>
            </a:prstTxWarp>
            <a:sp3d prstMaterial="softEdge">
              <a:bevelT w="25400" h="25400"/>
            </a:sp3d>
          </a:bodyPr>
          <a:lstStyle/>
          <a:p>
            <a:pPr lvl="0"/>
            <a:r>
              <a:rPr lang="zh-CN" altLang="en-US" smtClean="0"/>
              <a:t>单击此处编辑母版标题样式</a:t>
            </a:r>
            <a:endParaRPr lang="en-US" altLang="zh-CN" smtClean="0"/>
          </a:p>
        </p:txBody>
      </p:sp>
      <p:sp>
        <p:nvSpPr>
          <p:cNvPr id="2055" name="文本占位符 29"/>
          <p:cNvSpPr>
            <a:spLocks noGrp="1" noChangeArrowheads="1"/>
          </p:cNvSpPr>
          <p:nvPr>
            <p:ph type="body" idx="4294967295"/>
          </p:nvPr>
        </p:nvSpPr>
        <p:spPr bwMode="auto">
          <a:xfrm>
            <a:off x="609600" y="1481138"/>
            <a:ext cx="109728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 name="日期占位符 9"/>
          <p:cNvSpPr>
            <a:spLocks noGrp="1"/>
          </p:cNvSpPr>
          <p:nvPr>
            <p:ph type="dt" sz="half" idx="2"/>
          </p:nvPr>
        </p:nvSpPr>
        <p:spPr>
          <a:xfrm>
            <a:off x="8970433" y="6408739"/>
            <a:ext cx="2559051" cy="365125"/>
          </a:xfrm>
          <a:prstGeom prst="rect">
            <a:avLst/>
          </a:prstGeom>
        </p:spPr>
        <p:txBody>
          <a:bodyPr vert="horz" anchor="b"/>
          <a:lstStyle>
            <a:lvl1pPr algn="l" eaLnBrk="1" latinLnBrk="0" hangingPunct="1">
              <a:buFontTx/>
              <a:buNone/>
              <a:defRPr kumimoji="0" sz="1000">
                <a:solidFill>
                  <a:schemeClr val="tx1"/>
                </a:solidFill>
                <a:latin typeface="Arial" panose="020B0604020202020204" pitchFamily="34" charset="0"/>
                <a:ea typeface="宋体" panose="02010600030101010101" pitchFamily="2" charset="-122"/>
              </a:defRPr>
            </a:lvl1pPr>
          </a:lstStyle>
          <a:p>
            <a:pPr fontAlgn="base">
              <a:spcBef>
                <a:spcPct val="0"/>
              </a:spcBef>
              <a:spcAft>
                <a:spcPct val="0"/>
              </a:spcAft>
              <a:defRPr/>
            </a:pPr>
            <a:endParaRPr lang="zh-CN" altLang="en-US">
              <a:solidFill>
                <a:prstClr val="black"/>
              </a:solidFill>
            </a:endParaRPr>
          </a:p>
        </p:txBody>
      </p:sp>
      <p:sp>
        <p:nvSpPr>
          <p:cNvPr id="22" name="页脚占位符 21"/>
          <p:cNvSpPr>
            <a:spLocks noGrp="1"/>
          </p:cNvSpPr>
          <p:nvPr>
            <p:ph type="ftr" sz="quarter" idx="3"/>
          </p:nvPr>
        </p:nvSpPr>
        <p:spPr>
          <a:xfrm>
            <a:off x="5839884" y="6408739"/>
            <a:ext cx="3134783" cy="365125"/>
          </a:xfrm>
          <a:prstGeom prst="rect">
            <a:avLst/>
          </a:prstGeom>
        </p:spPr>
        <p:txBody>
          <a:bodyPr vert="horz" anchor="b"/>
          <a:lstStyle>
            <a:lvl1pPr algn="r" eaLnBrk="1" latinLnBrk="0" hangingPunct="1">
              <a:buFontTx/>
              <a:buNone/>
              <a:defRPr kumimoji="0" sz="1000">
                <a:solidFill>
                  <a:schemeClr val="tx1"/>
                </a:solidFill>
                <a:latin typeface="Arial" panose="020B0604020202020204" pitchFamily="34" charset="0"/>
                <a:ea typeface="宋体" panose="02010600030101010101" pitchFamily="2" charset="-122"/>
              </a:defRPr>
            </a:lvl1pPr>
          </a:lstStyle>
          <a:p>
            <a:pPr fontAlgn="base">
              <a:spcBef>
                <a:spcPct val="0"/>
              </a:spcBef>
              <a:spcAft>
                <a:spcPct val="0"/>
              </a:spcAft>
              <a:defRPr/>
            </a:pPr>
            <a:endParaRPr lang="zh-CN" altLang="en-US">
              <a:solidFill>
                <a:prstClr val="black"/>
              </a:solidFill>
            </a:endParaRPr>
          </a:p>
        </p:txBody>
      </p:sp>
      <p:sp>
        <p:nvSpPr>
          <p:cNvPr id="18" name="灯片编号占位符 17"/>
          <p:cNvSpPr>
            <a:spLocks noGrp="1"/>
          </p:cNvSpPr>
          <p:nvPr>
            <p:ph type="sldNum" sz="quarter" idx="4"/>
          </p:nvPr>
        </p:nvSpPr>
        <p:spPr>
          <a:xfrm>
            <a:off x="11529484" y="6408739"/>
            <a:ext cx="488949" cy="365125"/>
          </a:xfrm>
          <a:prstGeom prst="rect">
            <a:avLst/>
          </a:prstGeom>
        </p:spPr>
        <p:txBody>
          <a:bodyPr vert="horz" wrap="square" lIns="91440" tIns="45720" rIns="91440" bIns="45720" numCol="1" anchor="b" anchorCtr="0" compatLnSpc="1"/>
          <a:lstStyle>
            <a:lvl1pPr algn="r">
              <a:defRPr sz="1000" noProof="1" dirty="0"/>
            </a:lvl1pPr>
          </a:lstStyle>
          <a:p>
            <a:pPr fontAlgn="base">
              <a:spcBef>
                <a:spcPct val="0"/>
              </a:spcBef>
              <a:spcAft>
                <a:spcPct val="0"/>
              </a:spcAft>
              <a:buFont typeface="Arial" panose="020B0604020202020204" pitchFamily="34" charset="0"/>
              <a:buNone/>
            </a:pPr>
            <a:fld id="{3883DBF2-B601-4D98-A7E2-652502BE5F02}" type="slidenum">
              <a:rPr lang="zh-CN" altLang="en-US">
                <a:solidFill>
                  <a:prstClr val="black"/>
                </a:solidFill>
                <a:latin typeface="Arial" panose="020B0604020202020204" pitchFamily="34" charset="0"/>
                <a:ea typeface="宋体" panose="02010600030101010101" pitchFamily="2" charset="-122"/>
              </a:rPr>
              <a:pPr fontAlgn="base">
                <a:spcBef>
                  <a:spcPct val="0"/>
                </a:spcBef>
                <a:spcAft>
                  <a:spcPct val="0"/>
                </a:spcAft>
                <a:buFont typeface="Arial" panose="020B0604020202020204" pitchFamily="34" charset="0"/>
                <a:buNone/>
              </a:pPr>
              <a:t>‹#›</a:t>
            </a:fld>
            <a:endParaRPr lang="zh-CN" altLang="en-US">
              <a:solidFill>
                <a:prstClr val="black"/>
              </a:solidFill>
              <a:latin typeface="Arial" panose="020B0604020202020204" pitchFamily="34" charset="0"/>
              <a:ea typeface="宋体" panose="02010600030101010101" pitchFamily="2" charset="-122"/>
            </a:endParaRPr>
          </a:p>
        </p:txBody>
      </p:sp>
      <p:pic>
        <p:nvPicPr>
          <p:cNvPr id="11" name="Picture 4"/>
          <p:cNvPicPr>
            <a:picLocks noChangeAspect="1" noChangeArrowheads="1"/>
          </p:cNvPicPr>
          <p:nvPr/>
        </p:nvPicPr>
        <p:blipFill>
          <a:blip r:embed="rId10" cstate="print">
            <a:duotone>
              <a:schemeClr val="accent5">
                <a:shade val="45000"/>
                <a:satMod val="135000"/>
              </a:schemeClr>
              <a:prstClr val="white"/>
            </a:duotone>
          </a:blip>
          <a:srcRect r="65454"/>
          <a:stretch>
            <a:fillRect/>
          </a:stretch>
        </p:blipFill>
        <p:spPr bwMode="auto">
          <a:xfrm>
            <a:off x="10416479" y="5577608"/>
            <a:ext cx="1608688" cy="947737"/>
          </a:xfrm>
          <a:prstGeom prst="rect">
            <a:avLst/>
          </a:prstGeom>
          <a:noFill/>
        </p:spPr>
      </p:pic>
    </p:spTree>
    <p:extLst>
      <p:ext uri="{BB962C8B-B14F-4D97-AF65-F5344CB8AC3E}">
        <p14:creationId xmlns:p14="http://schemas.microsoft.com/office/powerpoint/2010/main" val="3221767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ransition spd="med">
    <p:fade/>
  </p:transition>
  <p:timing>
    <p:tnLst>
      <p:par>
        <p:cTn id="1" dur="indefinite" restart="never" nodeType="tmRoot"/>
      </p:par>
    </p:tnLst>
  </p:timing>
  <p:txStyles>
    <p:titleStyle>
      <a:lvl1pPr algn="l" rtl="0" eaLnBrk="1" fontAlgn="base" hangingPunct="1">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1" fontAlgn="base" hangingPunct="1">
        <a:spcBef>
          <a:spcPct val="0"/>
        </a:spcBef>
        <a:spcAft>
          <a:spcPct val="0"/>
        </a:spcAft>
        <a:defRPr sz="4100" b="1">
          <a:solidFill>
            <a:schemeClr val="tx2"/>
          </a:solidFill>
          <a:latin typeface="Lucida Sans Unicode" panose="020B0602030504020204" pitchFamily="34" charset="0"/>
        </a:defRPr>
      </a:lvl2pPr>
      <a:lvl3pPr algn="l" rtl="0" eaLnBrk="1" fontAlgn="base" hangingPunct="1">
        <a:spcBef>
          <a:spcPct val="0"/>
        </a:spcBef>
        <a:spcAft>
          <a:spcPct val="0"/>
        </a:spcAft>
        <a:defRPr sz="4100" b="1">
          <a:solidFill>
            <a:schemeClr val="tx2"/>
          </a:solidFill>
          <a:latin typeface="Lucida Sans Unicode" panose="020B0602030504020204" pitchFamily="34" charset="0"/>
        </a:defRPr>
      </a:lvl3pPr>
      <a:lvl4pPr algn="l" rtl="0" eaLnBrk="1" fontAlgn="base" hangingPunct="1">
        <a:spcBef>
          <a:spcPct val="0"/>
        </a:spcBef>
        <a:spcAft>
          <a:spcPct val="0"/>
        </a:spcAft>
        <a:defRPr sz="4100" b="1">
          <a:solidFill>
            <a:schemeClr val="tx2"/>
          </a:solidFill>
          <a:latin typeface="Lucida Sans Unicode" panose="020B0602030504020204" pitchFamily="34" charset="0"/>
        </a:defRPr>
      </a:lvl4pPr>
      <a:lvl5pPr algn="l" rtl="0" eaLnBrk="1" fontAlgn="base" hangingPunct="1">
        <a:spcBef>
          <a:spcPct val="0"/>
        </a:spcBef>
        <a:spcAft>
          <a:spcPct val="0"/>
        </a:spcAft>
        <a:defRPr sz="4100" b="1">
          <a:solidFill>
            <a:schemeClr val="tx2"/>
          </a:solidFill>
          <a:latin typeface="Lucida Sans Unicode" panose="020B0602030504020204" pitchFamily="34" charset="0"/>
        </a:defRPr>
      </a:lvl5pPr>
      <a:lvl6pPr marL="457200" algn="l" rtl="0" eaLnBrk="1" fontAlgn="base" hangingPunct="1">
        <a:spcBef>
          <a:spcPct val="0"/>
        </a:spcBef>
        <a:spcAft>
          <a:spcPct val="0"/>
        </a:spcAft>
        <a:defRPr sz="4100" b="1">
          <a:solidFill>
            <a:schemeClr val="tx2"/>
          </a:solidFill>
          <a:latin typeface="Lucida Sans Unicode" panose="020B0602030504020204" pitchFamily="34" charset="0"/>
        </a:defRPr>
      </a:lvl6pPr>
      <a:lvl7pPr marL="914400" algn="l" rtl="0" eaLnBrk="1" fontAlgn="base" hangingPunct="1">
        <a:spcBef>
          <a:spcPct val="0"/>
        </a:spcBef>
        <a:spcAft>
          <a:spcPct val="0"/>
        </a:spcAft>
        <a:defRPr sz="4100" b="1">
          <a:solidFill>
            <a:schemeClr val="tx2"/>
          </a:solidFill>
          <a:latin typeface="Lucida Sans Unicode" panose="020B0602030504020204" pitchFamily="34" charset="0"/>
        </a:defRPr>
      </a:lvl7pPr>
      <a:lvl8pPr marL="1371600" algn="l" rtl="0" eaLnBrk="1" fontAlgn="base" hangingPunct="1">
        <a:spcBef>
          <a:spcPct val="0"/>
        </a:spcBef>
        <a:spcAft>
          <a:spcPct val="0"/>
        </a:spcAft>
        <a:defRPr sz="4100" b="1">
          <a:solidFill>
            <a:schemeClr val="tx2"/>
          </a:solidFill>
          <a:latin typeface="Lucida Sans Unicode" panose="020B0602030504020204" pitchFamily="34" charset="0"/>
        </a:defRPr>
      </a:lvl8pPr>
      <a:lvl9pPr marL="1828800" algn="l" rtl="0" eaLnBrk="1" fontAlgn="base" hangingPunct="1">
        <a:spcBef>
          <a:spcPct val="0"/>
        </a:spcBef>
        <a:spcAft>
          <a:spcPct val="0"/>
        </a:spcAft>
        <a:defRPr sz="4100" b="1">
          <a:solidFill>
            <a:schemeClr val="tx2"/>
          </a:solidFill>
          <a:latin typeface="Lucida Sans Unicode" panose="020B0602030504020204" pitchFamily="34" charset="0"/>
        </a:defRPr>
      </a:lvl9pPr>
    </p:titleStyle>
    <p:bodyStyle>
      <a:lvl1pPr marL="365125" indent="-255588" algn="l" rtl="0" eaLnBrk="1" fontAlgn="base" hangingPunct="1">
        <a:spcBef>
          <a:spcPts val="400"/>
        </a:spcBef>
        <a:spcAft>
          <a:spcPct val="0"/>
        </a:spcAft>
        <a:buClr>
          <a:schemeClr val="accent1"/>
        </a:buClr>
        <a:buSzPct val="68000"/>
        <a:buFont typeface="Wingdings 3" panose="05040102010807070707" pitchFamily="18" charset="2"/>
        <a:buChar char=""/>
        <a:defRPr sz="2700" kern="1200">
          <a:solidFill>
            <a:schemeClr val="tx1"/>
          </a:solidFill>
          <a:latin typeface="+mn-lt"/>
          <a:ea typeface="+mn-ea"/>
          <a:cs typeface="+mn-cs"/>
        </a:defRPr>
      </a:lvl1pPr>
      <a:lvl2pPr marL="620713" indent="-228600" algn="l" rtl="0" eaLnBrk="1" fontAlgn="base" hangingPunct="1">
        <a:spcBef>
          <a:spcPts val="325"/>
        </a:spcBef>
        <a:spcAft>
          <a:spcPct val="0"/>
        </a:spcAft>
        <a:buClr>
          <a:schemeClr val="accent1"/>
        </a:buClr>
        <a:buFont typeface="Verdana" panose="020B0604030504040204" pitchFamily="34" charset="0"/>
        <a:buChar char="◦"/>
        <a:defRPr sz="2300" kern="1200">
          <a:solidFill>
            <a:schemeClr val="tx1"/>
          </a:solidFill>
          <a:latin typeface="+mn-lt"/>
          <a:ea typeface="+mn-ea"/>
          <a:cs typeface="+mn-cs"/>
        </a:defRPr>
      </a:lvl2pPr>
      <a:lvl3pPr marL="858838" indent="-228600" algn="l" rtl="0" eaLnBrk="1" fontAlgn="base" hangingPunct="1">
        <a:spcBef>
          <a:spcPts val="350"/>
        </a:spcBef>
        <a:spcAft>
          <a:spcPct val="0"/>
        </a:spcAft>
        <a:buClr>
          <a:schemeClr val="accent2"/>
        </a:buClr>
        <a:buSzPct val="100000"/>
        <a:buFont typeface="Wingdings 2" panose="05020102010507070707" pitchFamily="18" charset="2"/>
        <a:buChar char=""/>
        <a:defRPr sz="2100" kern="1200">
          <a:solidFill>
            <a:schemeClr val="tx1"/>
          </a:solidFill>
          <a:latin typeface="+mn-lt"/>
          <a:ea typeface="+mn-ea"/>
          <a:cs typeface="+mn-cs"/>
        </a:defRPr>
      </a:lvl3pPr>
      <a:lvl4pPr marL="1143000" indent="-228600" algn="l" rtl="0" eaLnBrk="1" fontAlgn="base" hangingPunct="1">
        <a:spcBef>
          <a:spcPts val="350"/>
        </a:spcBef>
        <a:spcAft>
          <a:spcPct val="0"/>
        </a:spcAft>
        <a:buClr>
          <a:schemeClr val="accent2"/>
        </a:buClr>
        <a:buFont typeface="Wingdings 2" panose="05020102010507070707" pitchFamily="18" charset="2"/>
        <a:buChar char=""/>
        <a:defRPr sz="1900" kern="1200">
          <a:solidFill>
            <a:schemeClr val="tx1"/>
          </a:solidFill>
          <a:latin typeface="+mn-lt"/>
          <a:ea typeface="+mn-ea"/>
          <a:cs typeface="+mn-cs"/>
        </a:defRPr>
      </a:lvl4pPr>
      <a:lvl5pPr marL="1371600" indent="-228600" algn="l" rtl="0" eaLnBrk="1" fontAlgn="base" hangingPunct="1">
        <a:spcBef>
          <a:spcPts val="350"/>
        </a:spcBef>
        <a:spcAft>
          <a:spcPct val="0"/>
        </a:spcAft>
        <a:buClr>
          <a:schemeClr val="accent2"/>
        </a:buClr>
        <a:buFont typeface="Wingdings 2" panose="05020102010507070707" pitchFamily="18" charset="2"/>
        <a:buChar char=""/>
        <a:defRPr sz="20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panose="05020102010507070707"/>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panose="05020102010507070707"/>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panose="05020102010507070707"/>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panose="05020102010507070707"/>
        <a:buChar char=""/>
        <a:defRPr kumimoji="0" sz="16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2.xml"/><Relationship Id="rId4" Type="http://schemas.openxmlformats.org/officeDocument/2006/relationships/image" Target="../media/image13.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wmf"/><Relationship Id="rId7" Type="http://schemas.openxmlformats.org/officeDocument/2006/relationships/image" Target="../media/image7.wmf"/><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6.wmf"/><Relationship Id="rId5" Type="http://schemas.openxmlformats.org/officeDocument/2006/relationships/image" Target="../media/image5.wmf"/><Relationship Id="rId4" Type="http://schemas.openxmlformats.org/officeDocument/2006/relationships/image" Target="../media/image4.w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7FA18A"/>
        </a:solidFill>
        <a:effectLst/>
      </p:bgPr>
    </p:bg>
    <p:spTree>
      <p:nvGrpSpPr>
        <p:cNvPr id="1" name=""/>
        <p:cNvGrpSpPr/>
        <p:nvPr/>
      </p:nvGrpSpPr>
      <p:grpSpPr>
        <a:xfrm>
          <a:off x="0" y="0"/>
          <a:ext cx="0" cy="0"/>
          <a:chOff x="0" y="0"/>
          <a:chExt cx="0" cy="0"/>
        </a:xfrm>
      </p:grpSpPr>
      <p:sp>
        <p:nvSpPr>
          <p:cNvPr id="4" name="标题 1"/>
          <p:cNvSpPr txBox="1"/>
          <p:nvPr/>
        </p:nvSpPr>
        <p:spPr>
          <a:xfrm>
            <a:off x="2238347" y="714356"/>
            <a:ext cx="5111750" cy="427037"/>
          </a:xfrm>
          <a:prstGeom prst="rect">
            <a:avLst/>
          </a:prstGeom>
        </p:spPr>
        <p:txBody>
          <a:bodyPr anchor="ctr">
            <a:scene3d>
              <a:camera prst="orthographicFront"/>
              <a:lightRig rig="soft" dir="t"/>
            </a:scene3d>
            <a:sp3d prstMaterial="softEdge">
              <a:bevelT w="25400" h="25400"/>
            </a:sp3d>
          </a:bodyPr>
          <a:lstStyle/>
          <a:p>
            <a:pPr eaLnBrk="0" fontAlgn="base" hangingPunct="0">
              <a:spcBef>
                <a:spcPct val="0"/>
              </a:spcBef>
              <a:spcAft>
                <a:spcPct val="0"/>
              </a:spcAft>
              <a:defRPr/>
            </a:pPr>
            <a:endParaRPr lang="zh-CN" altLang="en-US" sz="2500" b="1" dirty="0">
              <a:solidFill>
                <a:srgbClr val="DA1F28"/>
              </a:solidFill>
              <a:effectLst>
                <a:outerShdw blurRad="31750" dist="25400" dir="5400000" algn="tl" rotWithShape="0">
                  <a:srgbClr val="000000">
                    <a:alpha val="25000"/>
                  </a:srgbClr>
                </a:outerShdw>
              </a:effectLst>
              <a:cs typeface="+mj-cs"/>
              <a:sym typeface="Arial" panose="020B0604020202020204" pitchFamily="34" charset="0"/>
            </a:endParaRPr>
          </a:p>
        </p:txBody>
      </p:sp>
      <p:sp>
        <p:nvSpPr>
          <p:cNvPr id="3" name="文本框 2"/>
          <p:cNvSpPr txBox="1"/>
          <p:nvPr/>
        </p:nvSpPr>
        <p:spPr>
          <a:xfrm>
            <a:off x="3644659" y="4894628"/>
            <a:ext cx="4684143" cy="1077218"/>
          </a:xfrm>
          <a:prstGeom prst="rect">
            <a:avLst/>
          </a:prstGeom>
          <a:noFill/>
        </p:spPr>
        <p:txBody>
          <a:bodyPr wrap="square" rtlCol="0">
            <a:spAutoFit/>
          </a:bodyPr>
          <a:lstStyle/>
          <a:p>
            <a:pPr algn="ctr"/>
            <a:r>
              <a:rPr lang="zh-CN" altLang="en-US" sz="3200" dirty="0" smtClean="0"/>
              <a:t>栖霞区疾控中心</a:t>
            </a:r>
            <a:endParaRPr lang="en-US" altLang="zh-CN" sz="3200" dirty="0" smtClean="0"/>
          </a:p>
          <a:p>
            <a:pPr algn="ctr"/>
            <a:r>
              <a:rPr lang="en-US" altLang="zh-CN" sz="3200" dirty="0" smtClean="0"/>
              <a:t>2017</a:t>
            </a:r>
            <a:r>
              <a:rPr lang="zh-CN" altLang="en-US" sz="3200" dirty="0" smtClean="0"/>
              <a:t>年</a:t>
            </a:r>
            <a:r>
              <a:rPr lang="en-US" altLang="zh-CN" sz="3200" dirty="0" smtClean="0"/>
              <a:t>12</a:t>
            </a:r>
            <a:r>
              <a:rPr lang="zh-CN" altLang="en-US" sz="3200" dirty="0" smtClean="0"/>
              <a:t>月</a:t>
            </a:r>
            <a:r>
              <a:rPr lang="en-US" altLang="zh-CN" sz="3200" dirty="0" smtClean="0"/>
              <a:t>13</a:t>
            </a:r>
            <a:r>
              <a:rPr lang="zh-CN" altLang="en-US" sz="3200" dirty="0" smtClean="0"/>
              <a:t>日</a:t>
            </a:r>
            <a:endParaRPr lang="zh-CN" altLang="en-US" sz="3200" dirty="0"/>
          </a:p>
        </p:txBody>
      </p:sp>
      <p:sp>
        <p:nvSpPr>
          <p:cNvPr id="2" name="文本框 1"/>
          <p:cNvSpPr txBox="1"/>
          <p:nvPr/>
        </p:nvSpPr>
        <p:spPr>
          <a:xfrm>
            <a:off x="1796526" y="1420009"/>
            <a:ext cx="8175811" cy="1446550"/>
          </a:xfrm>
          <a:prstGeom prst="rect">
            <a:avLst/>
          </a:prstGeom>
          <a:noFill/>
        </p:spPr>
        <p:txBody>
          <a:bodyPr wrap="square" rtlCol="0">
            <a:spAutoFit/>
          </a:bodyPr>
          <a:lstStyle/>
          <a:p>
            <a:pPr algn="ctr"/>
            <a:r>
              <a:rPr lang="zh-CN" altLang="en-US" sz="4400" b="1" dirty="0" smtClean="0"/>
              <a:t>常见呼吸道传染病防控</a:t>
            </a:r>
            <a:endParaRPr lang="en-US" altLang="zh-CN" sz="4400" b="1" dirty="0" smtClean="0"/>
          </a:p>
          <a:p>
            <a:pPr algn="ctr"/>
            <a:r>
              <a:rPr lang="zh-CN" altLang="en-US" sz="4400" b="1" dirty="0" smtClean="0"/>
              <a:t>及栖霞区中小学传染病防控现状</a:t>
            </a:r>
            <a:endParaRPr lang="zh-CN" altLang="en-US" sz="4400" b="1" dirty="0"/>
          </a:p>
        </p:txBody>
      </p:sp>
    </p:spTree>
    <p:extLst>
      <p:ext uri="{BB962C8B-B14F-4D97-AF65-F5344CB8AC3E}">
        <p14:creationId xmlns:p14="http://schemas.microsoft.com/office/powerpoint/2010/main" val="728258892"/>
      </p:ext>
    </p:extLst>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1"/>
          <p:cNvSpPr>
            <a:spLocks noGrp="1"/>
          </p:cNvSpPr>
          <p:nvPr>
            <p:ph type="title"/>
          </p:nvPr>
        </p:nvSpPr>
        <p:spPr/>
        <p:txBody>
          <a:bodyPr/>
          <a:lstStyle/>
          <a:p>
            <a:r>
              <a:rPr lang="zh-CN" altLang="en-US" dirty="0" smtClean="0"/>
              <a:t>停课标准</a:t>
            </a:r>
          </a:p>
        </p:txBody>
      </p:sp>
      <p:sp>
        <p:nvSpPr>
          <p:cNvPr id="24579" name="内容占位符 2"/>
          <p:cNvSpPr>
            <a:spLocks noGrp="1"/>
          </p:cNvSpPr>
          <p:nvPr>
            <p:ph idx="1"/>
          </p:nvPr>
        </p:nvSpPr>
        <p:spPr>
          <a:xfrm>
            <a:off x="1919536" y="1554163"/>
            <a:ext cx="8496944" cy="4525963"/>
          </a:xfrm>
        </p:spPr>
        <p:txBody>
          <a:bodyPr>
            <a:normAutofit lnSpcReduction="10000"/>
          </a:bodyPr>
          <a:lstStyle/>
          <a:p>
            <a:r>
              <a:rPr lang="zh-CN" altLang="en-US" sz="2400" dirty="0"/>
              <a:t>①学生停课：</a:t>
            </a:r>
          </a:p>
          <a:p>
            <a:r>
              <a:rPr lang="zh-CN" altLang="en-US" sz="2400" dirty="0"/>
              <a:t>腋下温度</a:t>
            </a:r>
            <a:r>
              <a:rPr lang="en-US" altLang="zh-CN" sz="2400" dirty="0"/>
              <a:t>38.0℃</a:t>
            </a:r>
            <a:r>
              <a:rPr lang="zh-CN" altLang="en-US" sz="2400" dirty="0"/>
              <a:t>以上，或腋下温度为</a:t>
            </a:r>
            <a:r>
              <a:rPr lang="en-US" altLang="zh-CN" sz="2400" dirty="0"/>
              <a:t>37.5-38.0℃</a:t>
            </a:r>
            <a:r>
              <a:rPr lang="zh-CN" altLang="en-US" sz="2400" dirty="0"/>
              <a:t>，但咳嗽、咽喉痛、头痛、喷嚏、流涕、扁桃体肿大等症状体征明显者，必须停课治疗。（退热后</a:t>
            </a:r>
            <a:r>
              <a:rPr lang="en-US" altLang="zh-CN" sz="2400" dirty="0">
                <a:solidFill>
                  <a:srgbClr val="FF0000"/>
                </a:solidFill>
              </a:rPr>
              <a:t>2</a:t>
            </a:r>
            <a:r>
              <a:rPr lang="zh-CN" altLang="en-US" sz="2400" dirty="0">
                <a:solidFill>
                  <a:srgbClr val="FF0000"/>
                </a:solidFill>
              </a:rPr>
              <a:t>天</a:t>
            </a:r>
            <a:r>
              <a:rPr lang="zh-CN" altLang="en-US" sz="2400" dirty="0"/>
              <a:t>复课</a:t>
            </a:r>
            <a:r>
              <a:rPr lang="zh-CN" altLang="en-US" sz="2400" dirty="0" smtClean="0"/>
              <a:t>）无需复课证明</a:t>
            </a:r>
            <a:endParaRPr lang="zh-CN" altLang="en-US" sz="2400" dirty="0"/>
          </a:p>
          <a:p>
            <a:r>
              <a:rPr lang="zh-CN" altLang="en-US" sz="2400" dirty="0" smtClean="0"/>
              <a:t>②</a:t>
            </a:r>
            <a:r>
              <a:rPr lang="zh-CN" altLang="en-US" sz="2400" dirty="0"/>
              <a:t>班级停课标准：</a:t>
            </a:r>
          </a:p>
          <a:p>
            <a:r>
              <a:rPr lang="zh-CN" altLang="en-US" sz="2400" dirty="0"/>
              <a:t>一个班级出现</a:t>
            </a:r>
            <a:r>
              <a:rPr lang="en-US" altLang="zh-CN" sz="2400" dirty="0"/>
              <a:t>10</a:t>
            </a:r>
            <a:r>
              <a:rPr lang="zh-CN" altLang="en-US" sz="2400" dirty="0"/>
              <a:t>个病例，当流感样病例达到班级总人数的 </a:t>
            </a:r>
            <a:r>
              <a:rPr lang="en-US" altLang="zh-CN" sz="2400" dirty="0"/>
              <a:t>1/3</a:t>
            </a:r>
            <a:r>
              <a:rPr lang="zh-CN" altLang="en-US" sz="2400" dirty="0"/>
              <a:t>及以上实行班级停课。</a:t>
            </a:r>
            <a:endParaRPr lang="zh-CN" altLang="en-US" sz="2400" dirty="0">
              <a:solidFill>
                <a:srgbClr val="FF0000"/>
              </a:solidFill>
            </a:endParaRPr>
          </a:p>
          <a:p>
            <a:r>
              <a:rPr lang="zh-CN" altLang="en-US" sz="2400" dirty="0"/>
              <a:t>③学校停课标准：</a:t>
            </a:r>
            <a:endParaRPr lang="zh-CN" altLang="en-US" sz="2400" dirty="0">
              <a:solidFill>
                <a:srgbClr val="FF0000"/>
              </a:solidFill>
            </a:endParaRPr>
          </a:p>
          <a:p>
            <a:r>
              <a:rPr lang="zh-CN" altLang="en-US" sz="2400" dirty="0"/>
              <a:t>当一个学校停课的班级达到全部班级的</a:t>
            </a:r>
            <a:r>
              <a:rPr lang="en-US" altLang="zh-CN" sz="2400" dirty="0"/>
              <a:t>1/3</a:t>
            </a:r>
            <a:r>
              <a:rPr lang="zh-CN" altLang="en-US" sz="2400" dirty="0"/>
              <a:t>及以上，或病例的罹患率达学校总数的</a:t>
            </a:r>
            <a:r>
              <a:rPr lang="en-US" altLang="zh-CN" sz="2400" dirty="0"/>
              <a:t>10</a:t>
            </a:r>
            <a:r>
              <a:rPr lang="zh-CN" altLang="en-US" sz="2400" dirty="0"/>
              <a:t>％及以上时，全校停课。</a:t>
            </a:r>
          </a:p>
          <a:p>
            <a:r>
              <a:rPr lang="zh-CN" altLang="en-US" sz="2400" dirty="0"/>
              <a:t>④停课期限：班级或学校停课原则上</a:t>
            </a:r>
            <a:r>
              <a:rPr lang="zh-CN" altLang="en-US" sz="2400" dirty="0" smtClean="0"/>
              <a:t>为</a:t>
            </a:r>
            <a:r>
              <a:rPr lang="en-US" altLang="zh-CN" sz="2400" dirty="0" smtClean="0">
                <a:solidFill>
                  <a:srgbClr val="FF0000"/>
                </a:solidFill>
              </a:rPr>
              <a:t>3</a:t>
            </a:r>
            <a:r>
              <a:rPr lang="zh-CN" altLang="en-US" sz="2400" dirty="0" smtClean="0">
                <a:solidFill>
                  <a:srgbClr val="FF0000"/>
                </a:solidFill>
              </a:rPr>
              <a:t>天，</a:t>
            </a:r>
            <a:r>
              <a:rPr lang="zh-CN" altLang="en-US" sz="2400" dirty="0" smtClean="0"/>
              <a:t>如果在流感高发期或者班级病例较多或者发病班级较多则停课</a:t>
            </a:r>
            <a:r>
              <a:rPr lang="en-US" altLang="zh-CN" sz="2400" dirty="0" smtClean="0">
                <a:solidFill>
                  <a:srgbClr val="FF0000"/>
                </a:solidFill>
              </a:rPr>
              <a:t>7</a:t>
            </a:r>
            <a:r>
              <a:rPr lang="zh-CN" altLang="en-US" sz="2400" dirty="0" smtClean="0">
                <a:solidFill>
                  <a:srgbClr val="FF0000"/>
                </a:solidFill>
              </a:rPr>
              <a:t>天。</a:t>
            </a:r>
            <a:endParaRPr lang="zh-CN" altLang="en-US" sz="2400" dirty="0"/>
          </a:p>
          <a:p>
            <a:endParaRPr lang="zh-CN" altLang="en-US" dirty="0" smtClean="0"/>
          </a:p>
        </p:txBody>
      </p:sp>
    </p:spTree>
    <p:extLst>
      <p:ext uri="{BB962C8B-B14F-4D97-AF65-F5344CB8AC3E}">
        <p14:creationId xmlns:p14="http://schemas.microsoft.com/office/powerpoint/2010/main" val="2601568168"/>
      </p:ext>
    </p:extLst>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ctrTitle"/>
          </p:nvPr>
        </p:nvSpPr>
        <p:spPr>
          <a:xfrm>
            <a:off x="3673611" y="2441921"/>
            <a:ext cx="4886835" cy="1332583"/>
          </a:xfrm>
        </p:spPr>
        <p:txBody>
          <a:bodyPr>
            <a:normAutofit/>
          </a:bodyPr>
          <a:lstStyle/>
          <a:p>
            <a:pPr algn="ctr"/>
            <a:r>
              <a:rPr lang="zh-CN" altLang="en-US" sz="8000" dirty="0" smtClean="0">
                <a:solidFill>
                  <a:srgbClr val="FF0000"/>
                </a:solidFill>
              </a:rPr>
              <a:t>水痘</a:t>
            </a:r>
            <a:endParaRPr lang="zh-CN" altLang="en-US" sz="8000" dirty="0">
              <a:solidFill>
                <a:srgbClr val="FF0000"/>
              </a:solidFill>
            </a:endParaRPr>
          </a:p>
        </p:txBody>
      </p:sp>
    </p:spTree>
    <p:extLst>
      <p:ext uri="{BB962C8B-B14F-4D97-AF65-F5344CB8AC3E}">
        <p14:creationId xmlns:p14="http://schemas.microsoft.com/office/powerpoint/2010/main" val="1899481778"/>
      </p:ext>
    </p:extLst>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水痘</a:t>
            </a:r>
            <a:endParaRPr lang="zh-CN" altLang="en-US" dirty="0"/>
          </a:p>
        </p:txBody>
      </p:sp>
      <p:sp>
        <p:nvSpPr>
          <p:cNvPr id="3" name="内容占位符 2"/>
          <p:cNvSpPr>
            <a:spLocks noGrp="1"/>
          </p:cNvSpPr>
          <p:nvPr>
            <p:ph idx="1"/>
          </p:nvPr>
        </p:nvSpPr>
        <p:spPr/>
        <p:txBody>
          <a:bodyPr/>
          <a:lstStyle/>
          <a:p>
            <a:r>
              <a:rPr lang="zh-CN" altLang="en-US" dirty="0"/>
              <a:t>水痘是由水痘</a:t>
            </a:r>
            <a:r>
              <a:rPr lang="en-US" altLang="zh-CN" dirty="0"/>
              <a:t>-</a:t>
            </a:r>
            <a:r>
              <a:rPr lang="zh-CN" altLang="en-US" dirty="0"/>
              <a:t>带状疱疹病毒引起的一种急性呼吸道传染病。临床上以皮肤黏膜分批出现迅速发展的斑疹、丘疹、疱疹和结痂为特征。</a:t>
            </a:r>
          </a:p>
          <a:p>
            <a:r>
              <a:rPr lang="zh-CN" altLang="en-US" dirty="0"/>
              <a:t>起病后数小时或</a:t>
            </a:r>
            <a:r>
              <a:rPr lang="en-US" altLang="zh-CN" dirty="0"/>
              <a:t>1-2</a:t>
            </a:r>
            <a:r>
              <a:rPr lang="zh-CN" altLang="en-US" dirty="0"/>
              <a:t>日出现皮疹，</a:t>
            </a:r>
            <a:r>
              <a:rPr lang="zh-CN" altLang="en-US" dirty="0">
                <a:solidFill>
                  <a:srgbClr val="FF0000"/>
                </a:solidFill>
              </a:rPr>
              <a:t>皮疹首见于躯干、头部</a:t>
            </a:r>
            <a:r>
              <a:rPr lang="zh-CN" altLang="en-US" dirty="0"/>
              <a:t>，逐渐延及面部，最后达四肢。</a:t>
            </a:r>
            <a:r>
              <a:rPr lang="zh-CN" altLang="en-US" dirty="0">
                <a:solidFill>
                  <a:srgbClr val="FF0000"/>
                </a:solidFill>
              </a:rPr>
              <a:t>皮疹呈向心分布以躯干为</a:t>
            </a:r>
            <a:r>
              <a:rPr lang="zh-CN" altLang="en-US" dirty="0" smtClean="0">
                <a:solidFill>
                  <a:srgbClr val="FF0000"/>
                </a:solidFill>
              </a:rPr>
              <a:t>多。</a:t>
            </a:r>
            <a:endParaRPr lang="zh-CN" altLang="en-US" dirty="0"/>
          </a:p>
        </p:txBody>
      </p:sp>
      <p:sp>
        <p:nvSpPr>
          <p:cNvPr id="4" name="灯片编号占位符 3"/>
          <p:cNvSpPr>
            <a:spLocks noGrp="1"/>
          </p:cNvSpPr>
          <p:nvPr>
            <p:ph type="sldNum" sz="quarter" idx="12"/>
          </p:nvPr>
        </p:nvSpPr>
        <p:spPr/>
        <p:txBody>
          <a:bodyPr/>
          <a:lstStyle/>
          <a:p>
            <a:fld id="{18B106B3-5BED-4808-96F9-A1FDD98481A2}" type="slidenum">
              <a:rPr lang="zh-CN" altLang="en-US" smtClean="0"/>
              <a:t>12</a:t>
            </a:fld>
            <a:endParaRPr lang="zh-CN" altLang="en-US"/>
          </a:p>
        </p:txBody>
      </p:sp>
      <p:pic>
        <p:nvPicPr>
          <p:cNvPr id="5" name="图片 4"/>
          <p:cNvPicPr>
            <a:picLocks noChangeAspect="1"/>
          </p:cNvPicPr>
          <p:nvPr/>
        </p:nvPicPr>
        <p:blipFill>
          <a:blip r:embed="rId2"/>
          <a:stretch>
            <a:fillRect/>
          </a:stretch>
        </p:blipFill>
        <p:spPr>
          <a:xfrm>
            <a:off x="2415000" y="4001294"/>
            <a:ext cx="3584759" cy="2865368"/>
          </a:xfrm>
          <a:prstGeom prst="rect">
            <a:avLst/>
          </a:prstGeom>
        </p:spPr>
      </p:pic>
      <p:pic>
        <p:nvPicPr>
          <p:cNvPr id="6" name="图片 5"/>
          <p:cNvPicPr>
            <a:picLocks noChangeAspect="1"/>
          </p:cNvPicPr>
          <p:nvPr/>
        </p:nvPicPr>
        <p:blipFill>
          <a:blip r:embed="rId3"/>
          <a:stretch>
            <a:fillRect/>
          </a:stretch>
        </p:blipFill>
        <p:spPr>
          <a:xfrm>
            <a:off x="7016564" y="4063866"/>
            <a:ext cx="3029975" cy="2011854"/>
          </a:xfrm>
          <a:prstGeom prst="rect">
            <a:avLst/>
          </a:prstGeom>
        </p:spPr>
      </p:pic>
    </p:spTree>
    <p:extLst>
      <p:ext uri="{BB962C8B-B14F-4D97-AF65-F5344CB8AC3E}">
        <p14:creationId xmlns:p14="http://schemas.microsoft.com/office/powerpoint/2010/main" val="2114163719"/>
      </p:ext>
    </p:extLst>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888763"/>
            <a:ext cx="10515600" cy="801925"/>
          </a:xfrm>
        </p:spPr>
        <p:txBody>
          <a:bodyPr/>
          <a:lstStyle/>
          <a:p>
            <a:r>
              <a:rPr lang="zh-CN" altLang="en-US" dirty="0" smtClean="0"/>
              <a:t>流行病学</a:t>
            </a:r>
            <a:endParaRPr lang="zh-CN" altLang="en-US" dirty="0"/>
          </a:p>
        </p:txBody>
      </p:sp>
      <p:sp>
        <p:nvSpPr>
          <p:cNvPr id="3" name="内容占位符 2"/>
          <p:cNvSpPr>
            <a:spLocks noGrp="1"/>
          </p:cNvSpPr>
          <p:nvPr>
            <p:ph idx="1"/>
          </p:nvPr>
        </p:nvSpPr>
        <p:spPr/>
        <p:txBody>
          <a:bodyPr>
            <a:normAutofit fontScale="92500" lnSpcReduction="10000"/>
          </a:bodyPr>
          <a:lstStyle/>
          <a:p>
            <a:pPr marL="0" indent="0">
              <a:lnSpc>
                <a:spcPct val="150000"/>
              </a:lnSpc>
              <a:spcBef>
                <a:spcPts val="0"/>
              </a:spcBef>
              <a:buNone/>
            </a:pPr>
            <a:r>
              <a:rPr lang="zh-CN" altLang="en-US" b="1" dirty="0"/>
              <a:t>传染源：</a:t>
            </a:r>
            <a:r>
              <a:rPr lang="zh-CN" altLang="en-US" dirty="0"/>
              <a:t>水痘病人是唯一的传染源，自出现皮疹前</a:t>
            </a:r>
            <a:r>
              <a:rPr lang="en-US" altLang="zh-CN" dirty="0"/>
              <a:t>1-2</a:t>
            </a:r>
            <a:r>
              <a:rPr lang="zh-CN" altLang="en-US" dirty="0"/>
              <a:t>日至疱疹完全结痂为止都具有传染性。</a:t>
            </a:r>
            <a:endParaRPr lang="zh-CN" altLang="en-US" b="1" dirty="0"/>
          </a:p>
          <a:p>
            <a:pPr marL="0" indent="0">
              <a:lnSpc>
                <a:spcPct val="150000"/>
              </a:lnSpc>
              <a:spcBef>
                <a:spcPts val="0"/>
              </a:spcBef>
              <a:buNone/>
            </a:pPr>
            <a:r>
              <a:rPr lang="zh-CN" altLang="en-US" b="1" dirty="0"/>
              <a:t>传播途径</a:t>
            </a:r>
            <a:r>
              <a:rPr lang="zh-CN" altLang="en-US" b="1" dirty="0" smtClean="0"/>
              <a:t>：</a:t>
            </a:r>
            <a:r>
              <a:rPr lang="zh-CN" altLang="en-US" dirty="0" smtClean="0"/>
              <a:t>被</a:t>
            </a:r>
            <a:r>
              <a:rPr lang="zh-CN" altLang="en-US" dirty="0"/>
              <a:t>污染的衣物、玩具、用具等具有传染性</a:t>
            </a:r>
            <a:r>
              <a:rPr lang="zh-CN" altLang="en-US" dirty="0" smtClean="0"/>
              <a:t>，通过</a:t>
            </a:r>
            <a:r>
              <a:rPr lang="zh-CN" altLang="en-US" dirty="0"/>
              <a:t>飞沫和</a:t>
            </a:r>
            <a:r>
              <a:rPr lang="zh-CN" altLang="en-US" dirty="0" smtClean="0"/>
              <a:t>直接接触也可以</a:t>
            </a:r>
            <a:r>
              <a:rPr lang="zh-CN" altLang="en-US" dirty="0"/>
              <a:t>造成水痘的传播。</a:t>
            </a:r>
          </a:p>
          <a:p>
            <a:pPr marL="0" indent="0">
              <a:lnSpc>
                <a:spcPct val="150000"/>
              </a:lnSpc>
              <a:spcBef>
                <a:spcPts val="0"/>
              </a:spcBef>
              <a:buNone/>
            </a:pPr>
            <a:r>
              <a:rPr lang="zh-CN" altLang="en-US" b="1" dirty="0">
                <a:latin typeface="+mn-ea"/>
              </a:rPr>
              <a:t>易感人群：</a:t>
            </a:r>
            <a:r>
              <a:rPr lang="zh-CN" altLang="en-US" dirty="0">
                <a:latin typeface="+mn-ea"/>
              </a:rPr>
              <a:t>本病传染性极强，易感者接触病人后约</a:t>
            </a:r>
            <a:r>
              <a:rPr lang="en-US" altLang="zh-CN" dirty="0">
                <a:latin typeface="+mn-ea"/>
              </a:rPr>
              <a:t>90%</a:t>
            </a:r>
            <a:r>
              <a:rPr lang="zh-CN" altLang="en-US" dirty="0">
                <a:latin typeface="+mn-ea"/>
              </a:rPr>
              <a:t>发病。以前未患过水痘的，特别是儿童容易感染，学龄前儿童发病较多</a:t>
            </a:r>
            <a:r>
              <a:rPr lang="zh-CN" altLang="en-US" dirty="0" smtClean="0">
                <a:latin typeface="+mn-ea"/>
              </a:rPr>
              <a:t>。理论上</a:t>
            </a:r>
            <a:r>
              <a:rPr lang="zh-CN" altLang="en-US" dirty="0" smtClean="0">
                <a:solidFill>
                  <a:srgbClr val="FF0000"/>
                </a:solidFill>
                <a:latin typeface="+mn-ea"/>
              </a:rPr>
              <a:t>患</a:t>
            </a:r>
            <a:r>
              <a:rPr lang="zh-CN" altLang="en-US" dirty="0">
                <a:solidFill>
                  <a:srgbClr val="FF0000"/>
                </a:solidFill>
                <a:latin typeface="+mn-ea"/>
              </a:rPr>
              <a:t>水痘后可获得持久免疫力</a:t>
            </a:r>
            <a:r>
              <a:rPr lang="zh-CN" altLang="en-US" dirty="0">
                <a:latin typeface="+mn-ea"/>
              </a:rPr>
              <a:t>，不会第二次得水痘。</a:t>
            </a:r>
            <a:endParaRPr lang="zh-CN" altLang="en-US" b="1" dirty="0">
              <a:latin typeface="+mn-ea"/>
            </a:endParaRPr>
          </a:p>
          <a:p>
            <a:pPr marL="0" indent="0">
              <a:lnSpc>
                <a:spcPct val="150000"/>
              </a:lnSpc>
              <a:spcBef>
                <a:spcPts val="0"/>
              </a:spcBef>
              <a:buNone/>
            </a:pPr>
            <a:r>
              <a:rPr lang="zh-CN" altLang="en-US" b="1" dirty="0" smtClean="0">
                <a:solidFill>
                  <a:srgbClr val="FF0000"/>
                </a:solidFill>
                <a:latin typeface="+mn-ea"/>
              </a:rPr>
              <a:t>常见潜伏期</a:t>
            </a:r>
            <a:r>
              <a:rPr lang="zh-CN" altLang="en-US" b="1" dirty="0">
                <a:solidFill>
                  <a:srgbClr val="FF0000"/>
                </a:solidFill>
                <a:latin typeface="+mn-ea"/>
              </a:rPr>
              <a:t>：</a:t>
            </a:r>
            <a:r>
              <a:rPr lang="en-US" altLang="zh-CN" dirty="0">
                <a:solidFill>
                  <a:srgbClr val="FF0000"/>
                </a:solidFill>
                <a:latin typeface="+mn-ea"/>
              </a:rPr>
              <a:t>14-16</a:t>
            </a:r>
            <a:r>
              <a:rPr lang="zh-CN" altLang="en-US" dirty="0">
                <a:solidFill>
                  <a:srgbClr val="FF0000"/>
                </a:solidFill>
                <a:latin typeface="+mn-ea"/>
              </a:rPr>
              <a:t>天</a:t>
            </a:r>
            <a:r>
              <a:rPr lang="zh-CN" altLang="en-US" dirty="0">
                <a:latin typeface="+mn-ea"/>
              </a:rPr>
              <a:t>。</a:t>
            </a:r>
          </a:p>
          <a:p>
            <a:endParaRPr lang="zh-CN" altLang="en-US" dirty="0"/>
          </a:p>
        </p:txBody>
      </p:sp>
      <p:sp>
        <p:nvSpPr>
          <p:cNvPr id="4" name="灯片编号占位符 3"/>
          <p:cNvSpPr>
            <a:spLocks noGrp="1"/>
          </p:cNvSpPr>
          <p:nvPr>
            <p:ph type="sldNum" sz="quarter" idx="12"/>
          </p:nvPr>
        </p:nvSpPr>
        <p:spPr/>
        <p:txBody>
          <a:bodyPr/>
          <a:lstStyle/>
          <a:p>
            <a:fld id="{18B106B3-5BED-4808-96F9-A1FDD98481A2}" type="slidenum">
              <a:rPr lang="zh-CN" altLang="en-US" smtClean="0"/>
              <a:t>13</a:t>
            </a:fld>
            <a:endParaRPr lang="zh-CN" altLang="en-US"/>
          </a:p>
        </p:txBody>
      </p:sp>
    </p:spTree>
    <p:extLst>
      <p:ext uri="{BB962C8B-B14F-4D97-AF65-F5344CB8AC3E}">
        <p14:creationId xmlns:p14="http://schemas.microsoft.com/office/powerpoint/2010/main" val="2745624272"/>
      </p:ext>
    </p:extLst>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811850"/>
            <a:ext cx="10515600" cy="878838"/>
          </a:xfrm>
        </p:spPr>
        <p:txBody>
          <a:bodyPr/>
          <a:lstStyle/>
          <a:p>
            <a:r>
              <a:rPr lang="zh-CN" altLang="en-US" dirty="0" smtClean="0"/>
              <a:t>停课标准</a:t>
            </a:r>
            <a:endParaRPr lang="zh-CN" altLang="en-US" dirty="0"/>
          </a:p>
        </p:txBody>
      </p:sp>
      <p:sp>
        <p:nvSpPr>
          <p:cNvPr id="3" name="内容占位符 2"/>
          <p:cNvSpPr>
            <a:spLocks noGrp="1"/>
          </p:cNvSpPr>
          <p:nvPr>
            <p:ph idx="1"/>
          </p:nvPr>
        </p:nvSpPr>
        <p:spPr/>
        <p:txBody>
          <a:bodyPr/>
          <a:lstStyle/>
          <a:p>
            <a:r>
              <a:rPr lang="zh-CN" altLang="en-US" dirty="0"/>
              <a:t>①学生停课：</a:t>
            </a:r>
          </a:p>
          <a:p>
            <a:r>
              <a:rPr lang="zh-CN" altLang="en-US" dirty="0"/>
              <a:t>明确诊断为水痘，或者有明确的流行病学</a:t>
            </a:r>
            <a:r>
              <a:rPr lang="zh-CN" altLang="en-US" dirty="0" smtClean="0"/>
              <a:t>史或相关症状体征时，</a:t>
            </a:r>
            <a:r>
              <a:rPr lang="zh-CN" altLang="en-US" dirty="0"/>
              <a:t>必须停课治疗。</a:t>
            </a:r>
            <a:r>
              <a:rPr lang="zh-CN" altLang="en-US" dirty="0" smtClean="0"/>
              <a:t>（</a:t>
            </a:r>
            <a:r>
              <a:rPr lang="zh-CN" altLang="en-US" dirty="0" smtClean="0">
                <a:solidFill>
                  <a:srgbClr val="FF0000"/>
                </a:solidFill>
              </a:rPr>
              <a:t>发病后七天并结痂</a:t>
            </a:r>
            <a:r>
              <a:rPr lang="zh-CN" altLang="en-US" dirty="0" smtClean="0"/>
              <a:t>）解除隔离。复课时应凭社区医院开具的复课证明方能进校。</a:t>
            </a:r>
            <a:endParaRPr lang="zh-CN" altLang="en-US" dirty="0"/>
          </a:p>
          <a:p>
            <a:r>
              <a:rPr lang="zh-CN" altLang="en-US" dirty="0">
                <a:solidFill>
                  <a:srgbClr val="FF0000"/>
                </a:solidFill>
              </a:rPr>
              <a:t>班级及学校停课建议，由疾控中心人员根据疫情发展情况判断</a:t>
            </a:r>
            <a:endParaRPr lang="en-US" altLang="zh-CN" dirty="0">
              <a:solidFill>
                <a:srgbClr val="FF0000"/>
              </a:solidFill>
            </a:endParaRPr>
          </a:p>
          <a:p>
            <a:r>
              <a:rPr lang="zh-CN" altLang="en-US" dirty="0"/>
              <a:t>②班级停课标准：</a:t>
            </a:r>
          </a:p>
          <a:p>
            <a:r>
              <a:rPr lang="zh-CN" altLang="en-US" dirty="0"/>
              <a:t>一个班级</a:t>
            </a:r>
            <a:r>
              <a:rPr lang="zh-CN" altLang="en-US" dirty="0" smtClean="0"/>
              <a:t>出现</a:t>
            </a:r>
            <a:r>
              <a:rPr lang="en-US" altLang="zh-CN" dirty="0" smtClean="0"/>
              <a:t>5</a:t>
            </a:r>
            <a:r>
              <a:rPr lang="zh-CN" altLang="en-US" dirty="0" smtClean="0"/>
              <a:t>个</a:t>
            </a:r>
            <a:r>
              <a:rPr lang="zh-CN" altLang="en-US" dirty="0"/>
              <a:t>病例，实行班级停课。</a:t>
            </a:r>
            <a:endParaRPr lang="zh-CN" altLang="en-US" dirty="0">
              <a:solidFill>
                <a:srgbClr val="FF0000"/>
              </a:solidFill>
            </a:endParaRPr>
          </a:p>
          <a:p>
            <a:r>
              <a:rPr lang="zh-CN" altLang="en-US" dirty="0"/>
              <a:t>④停课期限：班级原则上</a:t>
            </a:r>
            <a:r>
              <a:rPr lang="zh-CN" altLang="en-US" dirty="0" smtClean="0"/>
              <a:t>为</a:t>
            </a:r>
            <a:r>
              <a:rPr lang="en-US" altLang="zh-CN" dirty="0" smtClean="0">
                <a:solidFill>
                  <a:srgbClr val="FF0000"/>
                </a:solidFill>
              </a:rPr>
              <a:t>14</a:t>
            </a:r>
            <a:r>
              <a:rPr lang="zh-CN" altLang="en-US" dirty="0" smtClean="0">
                <a:solidFill>
                  <a:srgbClr val="FF0000"/>
                </a:solidFill>
              </a:rPr>
              <a:t>天，</a:t>
            </a:r>
            <a:r>
              <a:rPr lang="zh-CN" altLang="en-US" dirty="0" smtClean="0"/>
              <a:t>人数或者班级数目较多时停课</a:t>
            </a:r>
            <a:r>
              <a:rPr lang="en-US" altLang="zh-CN" dirty="0" smtClean="0">
                <a:solidFill>
                  <a:srgbClr val="FF0000"/>
                </a:solidFill>
              </a:rPr>
              <a:t>21</a:t>
            </a:r>
            <a:r>
              <a:rPr lang="zh-CN" altLang="en-US" dirty="0" smtClean="0">
                <a:solidFill>
                  <a:srgbClr val="FF0000"/>
                </a:solidFill>
              </a:rPr>
              <a:t>天。</a:t>
            </a:r>
            <a:endParaRPr lang="zh-CN" altLang="en-US" dirty="0"/>
          </a:p>
          <a:p>
            <a:endParaRPr lang="zh-CN" altLang="en-US" dirty="0"/>
          </a:p>
        </p:txBody>
      </p:sp>
      <p:sp>
        <p:nvSpPr>
          <p:cNvPr id="4" name="灯片编号占位符 3"/>
          <p:cNvSpPr>
            <a:spLocks noGrp="1"/>
          </p:cNvSpPr>
          <p:nvPr>
            <p:ph type="sldNum" sz="quarter" idx="12"/>
          </p:nvPr>
        </p:nvSpPr>
        <p:spPr/>
        <p:txBody>
          <a:bodyPr/>
          <a:lstStyle/>
          <a:p>
            <a:fld id="{18B106B3-5BED-4808-96F9-A1FDD98481A2}" type="slidenum">
              <a:rPr lang="zh-CN" altLang="en-US" smtClean="0"/>
              <a:t>14</a:t>
            </a:fld>
            <a:endParaRPr lang="zh-CN" altLang="en-US"/>
          </a:p>
        </p:txBody>
      </p:sp>
    </p:spTree>
    <p:extLst>
      <p:ext uri="{BB962C8B-B14F-4D97-AF65-F5344CB8AC3E}">
        <p14:creationId xmlns:p14="http://schemas.microsoft.com/office/powerpoint/2010/main" val="3991920054"/>
      </p:ext>
    </p:extLst>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5" name="内容占位符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87018" y="1609596"/>
            <a:ext cx="7817964" cy="4351338"/>
          </a:xfrm>
        </p:spPr>
      </p:pic>
      <p:sp>
        <p:nvSpPr>
          <p:cNvPr id="4" name="灯片编号占位符 3"/>
          <p:cNvSpPr>
            <a:spLocks noGrp="1"/>
          </p:cNvSpPr>
          <p:nvPr>
            <p:ph type="sldNum" sz="quarter" idx="12"/>
          </p:nvPr>
        </p:nvSpPr>
        <p:spPr/>
        <p:txBody>
          <a:bodyPr/>
          <a:lstStyle/>
          <a:p>
            <a:fld id="{18B106B3-5BED-4808-96F9-A1FDD98481A2}" type="slidenum">
              <a:rPr lang="zh-CN" altLang="en-US" smtClean="0"/>
              <a:t>15</a:t>
            </a:fld>
            <a:endParaRPr lang="zh-CN" altLang="en-US"/>
          </a:p>
        </p:txBody>
      </p:sp>
    </p:spTree>
    <p:extLst>
      <p:ext uri="{BB962C8B-B14F-4D97-AF65-F5344CB8AC3E}">
        <p14:creationId xmlns:p14="http://schemas.microsoft.com/office/powerpoint/2010/main" val="1112608969"/>
      </p:ext>
    </p:extLst>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dirty="0"/>
              <a:t>1</a:t>
            </a:r>
            <a:r>
              <a:rPr lang="zh-CN" altLang="en-US" dirty="0" smtClean="0"/>
              <a:t>、保持</a:t>
            </a:r>
            <a:r>
              <a:rPr lang="zh-CN" altLang="en-US" dirty="0"/>
              <a:t>良好的个人及环境卫生。在流行前期有计划地开展几次卫生运动，清扫周围环境和室内卫生，勤洗衣、晒被。</a:t>
            </a:r>
          </a:p>
          <a:p>
            <a:r>
              <a:rPr lang="en-US" altLang="zh-CN" dirty="0"/>
              <a:t>2</a:t>
            </a:r>
            <a:r>
              <a:rPr lang="zh-CN" altLang="en-US" dirty="0" smtClean="0"/>
              <a:t>、应在学校</a:t>
            </a:r>
            <a:r>
              <a:rPr lang="zh-CN" altLang="en-US" dirty="0"/>
              <a:t>疫情报告人的指导下进行，由班主任或班级卫生员对早晨到校的每个学生进行观察、询问，了解学生出勤、健康状况。发现学生有传染病早期症状（如发热、皮疹、腹泻、</a:t>
            </a:r>
            <a:r>
              <a:rPr lang="zh-CN" altLang="en-US" dirty="0" smtClean="0"/>
              <a:t>呕吐等</a:t>
            </a:r>
            <a:r>
              <a:rPr lang="zh-CN" altLang="en-US" dirty="0"/>
              <a:t>）以及疑似传染病病人时，应当及时告知学校疫情报告人，学校疫情报告人要进行进一步排查，以确保做到对传染病病人的早发现、早报告。班主任应当密切关注本班学生的出勤情况，对于因病缺勤的学生，应当了解学生的患病情况和可能的病因，如有怀疑，要及时报告给学校疫情报告人。学校疫情报告人接到报告后应及时追查学生的患病情况和可能的病因，以做到对传染病病人的早发现。</a:t>
            </a:r>
          </a:p>
          <a:p>
            <a:endParaRPr lang="zh-CN" altLang="en-US" dirty="0"/>
          </a:p>
        </p:txBody>
      </p:sp>
      <p:sp>
        <p:nvSpPr>
          <p:cNvPr id="3" name="标题 2"/>
          <p:cNvSpPr>
            <a:spLocks noGrp="1"/>
          </p:cNvSpPr>
          <p:nvPr>
            <p:ph type="title"/>
          </p:nvPr>
        </p:nvSpPr>
        <p:spPr/>
        <p:txBody>
          <a:bodyPr/>
          <a:lstStyle/>
          <a:p>
            <a:r>
              <a:rPr lang="zh-CN" altLang="en-US" dirty="0" smtClean="0"/>
              <a:t>常见传染病防控措施</a:t>
            </a:r>
            <a:endParaRPr lang="zh-CN" altLang="en-US" dirty="0"/>
          </a:p>
        </p:txBody>
      </p:sp>
    </p:spTree>
    <p:extLst>
      <p:ext uri="{BB962C8B-B14F-4D97-AF65-F5344CB8AC3E}">
        <p14:creationId xmlns:p14="http://schemas.microsoft.com/office/powerpoint/2010/main" val="3705416046"/>
      </p:ext>
    </p:extLst>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09600" y="798985"/>
            <a:ext cx="10972800" cy="4525963"/>
          </a:xfrm>
        </p:spPr>
        <p:txBody>
          <a:bodyPr/>
          <a:lstStyle/>
          <a:p>
            <a:r>
              <a:rPr lang="en-US" altLang="zh-CN" dirty="0"/>
              <a:t>3</a:t>
            </a:r>
            <a:r>
              <a:rPr lang="zh-CN" altLang="en-US" dirty="0" smtClean="0"/>
              <a:t>、宣传</a:t>
            </a:r>
            <a:r>
              <a:rPr lang="zh-CN" altLang="en-US" dirty="0"/>
              <a:t>防治冬春季呼吸道传染病的科普知识，增强广大群众预防意识，以使病人得到早发现、早报告、早诊断、早治疗并使疫点得到早处理，做好环境消毒工作。</a:t>
            </a:r>
          </a:p>
          <a:p>
            <a:r>
              <a:rPr lang="en-US" altLang="zh-CN" dirty="0"/>
              <a:t>4</a:t>
            </a:r>
            <a:r>
              <a:rPr lang="zh-CN" altLang="en-US" dirty="0" smtClean="0"/>
              <a:t>、均衡</a:t>
            </a:r>
            <a:r>
              <a:rPr lang="zh-CN" altLang="en-US" dirty="0"/>
              <a:t>饮食、适量运动、充足休息，避免过度疲劳。遇到气候变化，注意增减衣服。</a:t>
            </a:r>
          </a:p>
          <a:p>
            <a:r>
              <a:rPr lang="en-US" altLang="zh-CN" dirty="0"/>
              <a:t>5</a:t>
            </a:r>
            <a:r>
              <a:rPr lang="zh-CN" altLang="en-US" dirty="0" smtClean="0"/>
              <a:t>、每天</a:t>
            </a:r>
            <a:r>
              <a:rPr lang="zh-CN" altLang="en-US" dirty="0"/>
              <a:t>开窗通风数次（冬天要避免穿堂风），保持室内空气新鲜。</a:t>
            </a:r>
          </a:p>
          <a:p>
            <a:r>
              <a:rPr lang="en-US" altLang="zh-CN" dirty="0"/>
              <a:t>6</a:t>
            </a:r>
            <a:r>
              <a:rPr lang="zh-CN" altLang="en-US" dirty="0" smtClean="0"/>
              <a:t>、勤</a:t>
            </a:r>
            <a:r>
              <a:rPr lang="zh-CN" altLang="en-US" dirty="0"/>
              <a:t>洗手，使用肥皂或洗手液并用流动水洗手，不用污浊的毛巾擦手。双手接触呼吸道分泌物后（如打喷嚏后）应立即洗手。</a:t>
            </a:r>
          </a:p>
          <a:p>
            <a:r>
              <a:rPr lang="en-US" altLang="zh-CN" dirty="0"/>
              <a:t>7</a:t>
            </a:r>
            <a:r>
              <a:rPr lang="zh-CN" altLang="en-US" dirty="0" smtClean="0"/>
              <a:t>、打喷嚏</a:t>
            </a:r>
            <a:r>
              <a:rPr lang="zh-CN" altLang="en-US" dirty="0"/>
              <a:t>或咳嗽时应用手帕或纸巾掩住口鼻，避免飞沫污染他人。患者在家或外出时佩戴口罩，以免传染他人。</a:t>
            </a:r>
          </a:p>
          <a:p>
            <a:r>
              <a:rPr lang="en-US" altLang="zh-CN" dirty="0"/>
              <a:t>8</a:t>
            </a:r>
            <a:r>
              <a:rPr lang="zh-CN" altLang="en-US" dirty="0" smtClean="0"/>
              <a:t>、在</a:t>
            </a:r>
            <a:r>
              <a:rPr lang="zh-CN" altLang="en-US" dirty="0"/>
              <a:t>呼吸道传染病发高发期，尽量减少集会等活动。尽量避免参加校外卫生状况无法保障的补课。</a:t>
            </a:r>
          </a:p>
        </p:txBody>
      </p:sp>
      <p:sp>
        <p:nvSpPr>
          <p:cNvPr id="3" name="标题 2"/>
          <p:cNvSpPr>
            <a:spLocks noGrp="1"/>
          </p:cNvSpPr>
          <p:nvPr>
            <p:ph type="title"/>
          </p:nvPr>
        </p:nvSpPr>
        <p:spPr>
          <a:xfrm>
            <a:off x="609600" y="274638"/>
            <a:ext cx="10972800" cy="196009"/>
          </a:xfrm>
        </p:spPr>
        <p:txBody>
          <a:bodyPr/>
          <a:lstStyle/>
          <a:p>
            <a:endParaRPr lang="zh-CN" altLang="en-US" dirty="0"/>
          </a:p>
        </p:txBody>
      </p:sp>
    </p:spTree>
    <p:extLst>
      <p:ext uri="{BB962C8B-B14F-4D97-AF65-F5344CB8AC3E}">
        <p14:creationId xmlns:p14="http://schemas.microsoft.com/office/powerpoint/2010/main" val="2333796118"/>
      </p:ext>
    </p:extLst>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23392" y="524435"/>
            <a:ext cx="10972800" cy="5486313"/>
          </a:xfrm>
        </p:spPr>
        <p:txBody>
          <a:bodyPr/>
          <a:lstStyle/>
          <a:p>
            <a:r>
              <a:rPr lang="en-US" altLang="zh-CN" dirty="0"/>
              <a:t>9</a:t>
            </a:r>
            <a:r>
              <a:rPr lang="zh-CN" altLang="en-US" dirty="0" smtClean="0"/>
              <a:t>、接种有效疫苗，在</a:t>
            </a:r>
            <a:r>
              <a:rPr lang="zh-CN" altLang="en-US" dirty="0"/>
              <a:t>流行季节前接种疫苗也可减少感染的机会或减轻感染症状。</a:t>
            </a:r>
          </a:p>
          <a:p>
            <a:r>
              <a:rPr lang="zh-CN" altLang="en-US" dirty="0"/>
              <a:t>学校应加强水源、饮食、粪便管理。</a:t>
            </a:r>
          </a:p>
          <a:p>
            <a:r>
              <a:rPr lang="en-US" altLang="zh-CN" dirty="0"/>
              <a:t>10</a:t>
            </a:r>
            <a:r>
              <a:rPr lang="zh-CN" altLang="en-US" dirty="0" smtClean="0"/>
              <a:t>、规范进行按时消毒，出现传染病患者时或者传染病高发期时应增高消毒频率、消毒浓度。</a:t>
            </a:r>
            <a:endParaRPr lang="en-US" altLang="zh-CN" dirty="0" smtClean="0"/>
          </a:p>
          <a:p>
            <a:r>
              <a:rPr lang="en-US" altLang="zh-CN" dirty="0" smtClean="0"/>
              <a:t>11</a:t>
            </a:r>
            <a:r>
              <a:rPr lang="zh-CN" altLang="en-US" dirty="0"/>
              <a:t>、追踪疫情动态，及时向当地疾</a:t>
            </a:r>
            <a:r>
              <a:rPr lang="zh-CN" altLang="en-US"/>
              <a:t>控</a:t>
            </a:r>
            <a:r>
              <a:rPr lang="zh-CN" altLang="en-US" smtClean="0"/>
              <a:t>部门报告。</a:t>
            </a:r>
            <a:endParaRPr lang="zh-CN" altLang="en-US" dirty="0"/>
          </a:p>
          <a:p>
            <a:endParaRPr lang="zh-CN" altLang="en-US" dirty="0"/>
          </a:p>
        </p:txBody>
      </p:sp>
      <p:sp>
        <p:nvSpPr>
          <p:cNvPr id="3" name="标题 2"/>
          <p:cNvSpPr>
            <a:spLocks noGrp="1"/>
          </p:cNvSpPr>
          <p:nvPr>
            <p:ph type="title"/>
          </p:nvPr>
        </p:nvSpPr>
        <p:spPr>
          <a:xfrm>
            <a:off x="609600" y="274638"/>
            <a:ext cx="10972800" cy="249797"/>
          </a:xfrm>
        </p:spPr>
        <p:txBody>
          <a:bodyPr/>
          <a:lstStyle/>
          <a:p>
            <a:endParaRPr lang="zh-CN" altLang="en-US" dirty="0"/>
          </a:p>
        </p:txBody>
      </p:sp>
    </p:spTree>
    <p:extLst>
      <p:ext uri="{BB962C8B-B14F-4D97-AF65-F5344CB8AC3E}">
        <p14:creationId xmlns:p14="http://schemas.microsoft.com/office/powerpoint/2010/main" val="884043882"/>
      </p:ext>
    </p:extLst>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pPr algn="ctr"/>
            <a:r>
              <a:rPr lang="zh-CN" altLang="en-US" dirty="0" smtClean="0"/>
              <a:t>栖霞区中小学本学期停课情况</a:t>
            </a:r>
            <a:endParaRPr lang="zh-CN" altLang="en-US" dirty="0"/>
          </a:p>
        </p:txBody>
      </p:sp>
      <p:sp>
        <p:nvSpPr>
          <p:cNvPr id="5" name="文本框 4"/>
          <p:cNvSpPr txBox="1"/>
          <p:nvPr/>
        </p:nvSpPr>
        <p:spPr>
          <a:xfrm>
            <a:off x="609600" y="2097741"/>
            <a:ext cx="1999129" cy="497541"/>
          </a:xfrm>
          <a:prstGeom prst="rect">
            <a:avLst/>
          </a:prstGeom>
          <a:noFill/>
        </p:spPr>
        <p:txBody>
          <a:bodyPr wrap="square" rtlCol="0">
            <a:spAutoFit/>
          </a:bodyPr>
          <a:lstStyle/>
          <a:p>
            <a:endParaRPr lang="zh-CN" altLang="en-US" dirty="0"/>
          </a:p>
        </p:txBody>
      </p:sp>
      <p:pic>
        <p:nvPicPr>
          <p:cNvPr id="10" name="内容占位符 9"/>
          <p:cNvPicPr>
            <a:picLocks noGrp="1" noChangeAspect="1"/>
          </p:cNvPicPr>
          <p:nvPr>
            <p:ph idx="1"/>
          </p:nvPr>
        </p:nvPicPr>
        <p:blipFill>
          <a:blip r:embed="rId2"/>
          <a:stretch>
            <a:fillRect/>
          </a:stretch>
        </p:blipFill>
        <p:spPr>
          <a:xfrm>
            <a:off x="1583132" y="1585790"/>
            <a:ext cx="2448355" cy="1009492"/>
          </a:xfrm>
          <a:prstGeom prst="rect">
            <a:avLst/>
          </a:prstGeom>
        </p:spPr>
      </p:pic>
      <p:pic>
        <p:nvPicPr>
          <p:cNvPr id="11" name="图片 10"/>
          <p:cNvPicPr>
            <a:picLocks noChangeAspect="1"/>
          </p:cNvPicPr>
          <p:nvPr/>
        </p:nvPicPr>
        <p:blipFill>
          <a:blip r:embed="rId3"/>
          <a:stretch>
            <a:fillRect/>
          </a:stretch>
        </p:blipFill>
        <p:spPr>
          <a:xfrm>
            <a:off x="8674484" y="1585790"/>
            <a:ext cx="2227182" cy="1681845"/>
          </a:xfrm>
          <a:prstGeom prst="rect">
            <a:avLst/>
          </a:prstGeom>
        </p:spPr>
      </p:pic>
      <p:pic>
        <p:nvPicPr>
          <p:cNvPr id="12" name="图片 11"/>
          <p:cNvPicPr>
            <a:picLocks noChangeAspect="1"/>
          </p:cNvPicPr>
          <p:nvPr/>
        </p:nvPicPr>
        <p:blipFill>
          <a:blip r:embed="rId4"/>
          <a:stretch>
            <a:fillRect/>
          </a:stretch>
        </p:blipFill>
        <p:spPr>
          <a:xfrm>
            <a:off x="5266107" y="1585790"/>
            <a:ext cx="2173755" cy="1238091"/>
          </a:xfrm>
          <a:prstGeom prst="rect">
            <a:avLst/>
          </a:prstGeom>
        </p:spPr>
      </p:pic>
    </p:spTree>
    <p:extLst>
      <p:ext uri="{BB962C8B-B14F-4D97-AF65-F5344CB8AC3E}">
        <p14:creationId xmlns:p14="http://schemas.microsoft.com/office/powerpoint/2010/main" val="1626691057"/>
      </p:ext>
    </p:extLst>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2400" dirty="0" smtClean="0"/>
              <a:t>自我介绍</a:t>
            </a:r>
            <a:endParaRPr lang="zh-CN" altLang="en-US" sz="2400" dirty="0"/>
          </a:p>
        </p:txBody>
      </p:sp>
      <p:sp>
        <p:nvSpPr>
          <p:cNvPr id="3" name="内容占位符 2"/>
          <p:cNvSpPr>
            <a:spLocks noGrp="1"/>
          </p:cNvSpPr>
          <p:nvPr>
            <p:ph idx="1"/>
          </p:nvPr>
        </p:nvSpPr>
        <p:spPr/>
        <p:txBody>
          <a:bodyPr>
            <a:normAutofit/>
          </a:bodyPr>
          <a:lstStyle/>
          <a:p>
            <a:r>
              <a:rPr lang="zh-CN" altLang="en-US" dirty="0" smtClean="0"/>
              <a:t>栖霞区疾病预防控制中心   </a:t>
            </a:r>
            <a:endParaRPr lang="en-US" altLang="zh-CN" dirty="0" smtClean="0"/>
          </a:p>
          <a:p>
            <a:pPr marL="0" indent="0">
              <a:buNone/>
            </a:pPr>
            <a:r>
              <a:rPr lang="zh-CN" altLang="en-US" dirty="0" smtClean="0"/>
              <a:t>        </a:t>
            </a:r>
            <a:endParaRPr lang="en-US" altLang="zh-CN" dirty="0" smtClean="0"/>
          </a:p>
          <a:p>
            <a:pPr marL="0" indent="0">
              <a:buNone/>
            </a:pPr>
            <a:r>
              <a:rPr lang="en-US" altLang="zh-CN" dirty="0" smtClean="0"/>
              <a:t>   </a:t>
            </a:r>
            <a:r>
              <a:rPr lang="zh-CN" altLang="en-US" dirty="0" smtClean="0"/>
              <a:t>疾控一科         臧宁生</a:t>
            </a:r>
            <a:endParaRPr lang="en-US" altLang="zh-CN" dirty="0" smtClean="0"/>
          </a:p>
          <a:p>
            <a:pPr marL="0" indent="0">
              <a:buNone/>
            </a:pPr>
            <a:endParaRPr lang="en-US" altLang="zh-CN" dirty="0" smtClean="0"/>
          </a:p>
          <a:p>
            <a:pPr marL="0" indent="0">
              <a:buNone/>
            </a:pPr>
            <a:r>
              <a:rPr lang="en-US" altLang="zh-CN" dirty="0"/>
              <a:t> </a:t>
            </a:r>
            <a:r>
              <a:rPr lang="en-US" altLang="zh-CN" dirty="0" smtClean="0"/>
              <a:t>  </a:t>
            </a:r>
            <a:r>
              <a:rPr lang="zh-CN" altLang="en-US" dirty="0" smtClean="0"/>
              <a:t>电话：</a:t>
            </a:r>
            <a:r>
              <a:rPr lang="en-US" altLang="zh-CN" dirty="0" smtClean="0"/>
              <a:t>         85571205                  13655176562</a:t>
            </a:r>
          </a:p>
          <a:p>
            <a:pPr marL="0" indent="0">
              <a:buNone/>
            </a:pPr>
            <a:endParaRPr lang="en-US" altLang="zh-CN" dirty="0"/>
          </a:p>
          <a:p>
            <a:pPr marL="0" indent="0">
              <a:buNone/>
            </a:pPr>
            <a:r>
              <a:rPr lang="en-US" altLang="zh-CN" dirty="0" smtClean="0"/>
              <a:t>    </a:t>
            </a:r>
            <a:r>
              <a:rPr lang="en-US" altLang="zh-CN" dirty="0" err="1" smtClean="0"/>
              <a:t>qq</a:t>
            </a:r>
            <a:r>
              <a:rPr lang="en-US" altLang="zh-CN" dirty="0" smtClean="0"/>
              <a:t>:               319224198</a:t>
            </a:r>
          </a:p>
          <a:p>
            <a:pPr marL="0" indent="0">
              <a:buNone/>
            </a:pPr>
            <a:endParaRPr lang="en-US" altLang="zh-CN" dirty="0"/>
          </a:p>
          <a:p>
            <a:pPr marL="0" indent="0">
              <a:buNone/>
            </a:pPr>
            <a:r>
              <a:rPr lang="en-US" altLang="zh-CN" dirty="0" smtClean="0"/>
              <a:t>   </a:t>
            </a:r>
            <a:r>
              <a:rPr lang="zh-CN" altLang="en-US" dirty="0" smtClean="0"/>
              <a:t>邮箱：         </a:t>
            </a:r>
            <a:r>
              <a:rPr lang="en-US" altLang="zh-CN" dirty="0" smtClean="0"/>
              <a:t>qxcdczns@163.com</a:t>
            </a:r>
            <a:endParaRPr lang="zh-CN" altLang="en-US" dirty="0"/>
          </a:p>
        </p:txBody>
      </p:sp>
      <p:sp>
        <p:nvSpPr>
          <p:cNvPr id="4" name="灯片编号占位符 3"/>
          <p:cNvSpPr>
            <a:spLocks noGrp="1"/>
          </p:cNvSpPr>
          <p:nvPr>
            <p:ph type="sldNum" sz="quarter" idx="12"/>
          </p:nvPr>
        </p:nvSpPr>
        <p:spPr/>
        <p:txBody>
          <a:bodyPr/>
          <a:lstStyle/>
          <a:p>
            <a:fld id="{18B106B3-5BED-4808-96F9-A1FDD98481A2}" type="slidenum">
              <a:rPr lang="zh-CN" altLang="en-US" smtClean="0"/>
              <a:t>2</a:t>
            </a:fld>
            <a:endParaRPr lang="zh-CN" altLang="en-US"/>
          </a:p>
        </p:txBody>
      </p:sp>
    </p:spTree>
    <p:extLst>
      <p:ext uri="{BB962C8B-B14F-4D97-AF65-F5344CB8AC3E}">
        <p14:creationId xmlns:p14="http://schemas.microsoft.com/office/powerpoint/2010/main" val="1929622694"/>
      </p:ext>
    </p:extLst>
  </p:cSld>
  <p:clrMapOvr>
    <a:masterClrMapping/>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smtClean="0"/>
              <a:t>我区每日报告率：</a:t>
            </a:r>
            <a:r>
              <a:rPr lang="en-US" altLang="zh-CN" dirty="0" smtClean="0"/>
              <a:t>87.13%</a:t>
            </a:r>
            <a:r>
              <a:rPr lang="zh-CN" altLang="en-US" dirty="0" smtClean="0"/>
              <a:t>（</a:t>
            </a:r>
            <a:r>
              <a:rPr lang="en-US" altLang="zh-CN" dirty="0" smtClean="0"/>
              <a:t>90%</a:t>
            </a:r>
            <a:r>
              <a:rPr lang="zh-CN" altLang="en-US" dirty="0" smtClean="0"/>
              <a:t>）</a:t>
            </a:r>
            <a:endParaRPr lang="en-US" altLang="zh-CN" dirty="0" smtClean="0"/>
          </a:p>
          <a:p>
            <a:endParaRPr lang="en-US" altLang="zh-CN" dirty="0"/>
          </a:p>
          <a:p>
            <a:r>
              <a:rPr lang="zh-CN" altLang="en-US" dirty="0" smtClean="0"/>
              <a:t>我区非零报告率：</a:t>
            </a:r>
            <a:r>
              <a:rPr lang="en-US" altLang="zh-CN" dirty="0" smtClean="0"/>
              <a:t>44.88%</a:t>
            </a:r>
            <a:r>
              <a:rPr lang="zh-CN" altLang="en-US" dirty="0" smtClean="0"/>
              <a:t>（</a:t>
            </a:r>
            <a:r>
              <a:rPr lang="en-US" altLang="zh-CN" dirty="0" smtClean="0"/>
              <a:t>50%</a:t>
            </a:r>
            <a:r>
              <a:rPr lang="zh-CN" altLang="en-US" dirty="0" smtClean="0"/>
              <a:t>）</a:t>
            </a:r>
            <a:endParaRPr lang="en-US" altLang="zh-CN" dirty="0" smtClean="0"/>
          </a:p>
          <a:p>
            <a:endParaRPr lang="en-US" altLang="zh-CN" dirty="0"/>
          </a:p>
          <a:p>
            <a:r>
              <a:rPr lang="zh-CN" altLang="en-US" dirty="0" smtClean="0">
                <a:solidFill>
                  <a:srgbClr val="FF0000"/>
                </a:solidFill>
              </a:rPr>
              <a:t>两个率都不达标！！</a:t>
            </a:r>
            <a:endParaRPr lang="zh-CN" altLang="en-US" dirty="0">
              <a:solidFill>
                <a:srgbClr val="FF0000"/>
              </a:solidFill>
            </a:endParaRPr>
          </a:p>
        </p:txBody>
      </p:sp>
      <p:sp>
        <p:nvSpPr>
          <p:cNvPr id="3" name="标题 2"/>
          <p:cNvSpPr>
            <a:spLocks noGrp="1"/>
          </p:cNvSpPr>
          <p:nvPr>
            <p:ph type="title"/>
          </p:nvPr>
        </p:nvSpPr>
        <p:spPr/>
        <p:txBody>
          <a:bodyPr/>
          <a:lstStyle/>
          <a:p>
            <a:r>
              <a:rPr lang="zh-CN" altLang="en-US" dirty="0" smtClean="0"/>
              <a:t>本学期因病缺课上报情况</a:t>
            </a:r>
            <a:endParaRPr lang="zh-CN" altLang="en-US" dirty="0"/>
          </a:p>
        </p:txBody>
      </p:sp>
    </p:spTree>
    <p:extLst>
      <p:ext uri="{BB962C8B-B14F-4D97-AF65-F5344CB8AC3E}">
        <p14:creationId xmlns:p14="http://schemas.microsoft.com/office/powerpoint/2010/main" val="4162090277"/>
      </p:ext>
    </p:extLst>
  </p:cSld>
  <p:clrMapOvr>
    <a:masterClrMapping/>
  </p:clrMapOvr>
  <p:transition spd="med">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内容占位符 6"/>
          <p:cNvPicPr>
            <a:picLocks noGrp="1" noChangeAspect="1"/>
          </p:cNvPicPr>
          <p:nvPr>
            <p:ph idx="1"/>
          </p:nvPr>
        </p:nvPicPr>
        <p:blipFill>
          <a:blip r:embed="rId2"/>
          <a:stretch>
            <a:fillRect/>
          </a:stretch>
        </p:blipFill>
        <p:spPr>
          <a:xfrm>
            <a:off x="2997655" y="891062"/>
            <a:ext cx="6196689" cy="5476317"/>
          </a:xfrm>
          <a:prstGeom prst="rect">
            <a:avLst/>
          </a:prstGeom>
        </p:spPr>
      </p:pic>
      <p:sp>
        <p:nvSpPr>
          <p:cNvPr id="3" name="标题 2"/>
          <p:cNvSpPr>
            <a:spLocks noGrp="1"/>
          </p:cNvSpPr>
          <p:nvPr>
            <p:ph type="title"/>
          </p:nvPr>
        </p:nvSpPr>
        <p:spPr>
          <a:xfrm>
            <a:off x="609600" y="274638"/>
            <a:ext cx="10972800" cy="733891"/>
          </a:xfrm>
        </p:spPr>
        <p:txBody>
          <a:bodyPr/>
          <a:lstStyle/>
          <a:p>
            <a:pPr algn="ctr"/>
            <a:r>
              <a:rPr lang="en-US" altLang="zh-CN" dirty="0" smtClean="0"/>
              <a:t>9.1</a:t>
            </a:r>
            <a:r>
              <a:rPr lang="zh-CN" altLang="en-US" dirty="0" smtClean="0"/>
              <a:t>日</a:t>
            </a:r>
            <a:r>
              <a:rPr lang="en-US" altLang="zh-CN" dirty="0" smtClean="0"/>
              <a:t>-11.30</a:t>
            </a:r>
            <a:r>
              <a:rPr lang="zh-CN" altLang="en-US" dirty="0" smtClean="0"/>
              <a:t>日因病缺课使用情况一览表</a:t>
            </a:r>
            <a:endParaRPr lang="zh-CN" altLang="en-US" dirty="0"/>
          </a:p>
        </p:txBody>
      </p:sp>
    </p:spTree>
    <p:extLst>
      <p:ext uri="{BB962C8B-B14F-4D97-AF65-F5344CB8AC3E}">
        <p14:creationId xmlns:p14="http://schemas.microsoft.com/office/powerpoint/2010/main" val="2579427537"/>
      </p:ext>
    </p:extLst>
  </p:cSld>
  <p:clrMapOvr>
    <a:masterClrMapping/>
  </p:clrMapOvr>
  <p:transition spd="med">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endParaRPr lang="zh-CN" altLang="en-US" dirty="0"/>
          </a:p>
        </p:txBody>
      </p:sp>
      <p:pic>
        <p:nvPicPr>
          <p:cNvPr id="4" name="图片 3"/>
          <p:cNvPicPr>
            <a:picLocks noChangeAspect="1"/>
          </p:cNvPicPr>
          <p:nvPr/>
        </p:nvPicPr>
        <p:blipFill>
          <a:blip r:embed="rId2"/>
          <a:stretch>
            <a:fillRect/>
          </a:stretch>
        </p:blipFill>
        <p:spPr>
          <a:xfrm>
            <a:off x="2431676" y="274638"/>
            <a:ext cx="7328648" cy="6261691"/>
          </a:xfrm>
          <a:prstGeom prst="rect">
            <a:avLst/>
          </a:prstGeom>
        </p:spPr>
      </p:pic>
      <p:sp>
        <p:nvSpPr>
          <p:cNvPr id="3" name="标题 2"/>
          <p:cNvSpPr>
            <a:spLocks noGrp="1"/>
          </p:cNvSpPr>
          <p:nvPr>
            <p:ph type="title"/>
          </p:nvPr>
        </p:nvSpPr>
        <p:spPr/>
        <p:txBody>
          <a:bodyPr/>
          <a:lstStyle/>
          <a:p>
            <a:endParaRPr lang="zh-CN" altLang="en-US" dirty="0"/>
          </a:p>
        </p:txBody>
      </p:sp>
    </p:spTree>
    <p:extLst>
      <p:ext uri="{BB962C8B-B14F-4D97-AF65-F5344CB8AC3E}">
        <p14:creationId xmlns:p14="http://schemas.microsoft.com/office/powerpoint/2010/main" val="3095120816"/>
      </p:ext>
    </p:extLst>
  </p:cSld>
  <p:clrMapOvr>
    <a:masterClrMapping/>
  </p:clrMapOvr>
  <p:transition spd="med">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endParaRPr lang="zh-CN" altLang="en-US" dirty="0"/>
          </a:p>
        </p:txBody>
      </p:sp>
      <p:pic>
        <p:nvPicPr>
          <p:cNvPr id="4" name="图片 3"/>
          <p:cNvPicPr>
            <a:picLocks noChangeAspect="1"/>
          </p:cNvPicPr>
          <p:nvPr/>
        </p:nvPicPr>
        <p:blipFill>
          <a:blip r:embed="rId2"/>
          <a:stretch>
            <a:fillRect/>
          </a:stretch>
        </p:blipFill>
        <p:spPr>
          <a:xfrm>
            <a:off x="2420471" y="524436"/>
            <a:ext cx="6884894" cy="5882542"/>
          </a:xfrm>
          <a:prstGeom prst="rect">
            <a:avLst/>
          </a:prstGeom>
        </p:spPr>
      </p:pic>
      <p:sp>
        <p:nvSpPr>
          <p:cNvPr id="3" name="标题 2"/>
          <p:cNvSpPr>
            <a:spLocks noGrp="1"/>
          </p:cNvSpPr>
          <p:nvPr>
            <p:ph type="title"/>
          </p:nvPr>
        </p:nvSpPr>
        <p:spPr/>
        <p:txBody>
          <a:bodyPr/>
          <a:lstStyle/>
          <a:p>
            <a:endParaRPr lang="zh-CN" altLang="en-US" dirty="0"/>
          </a:p>
        </p:txBody>
      </p:sp>
    </p:spTree>
    <p:extLst>
      <p:ext uri="{BB962C8B-B14F-4D97-AF65-F5344CB8AC3E}">
        <p14:creationId xmlns:p14="http://schemas.microsoft.com/office/powerpoint/2010/main" val="2490718687"/>
      </p:ext>
    </p:extLst>
  </p:cSld>
  <p:clrMapOvr>
    <a:masterClrMapping/>
  </p:clrMapOvr>
  <p:transition spd="med">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a:t>南京市丁家庄第二小学</a:t>
            </a:r>
          </a:p>
          <a:p>
            <a:r>
              <a:rPr lang="zh-CN" altLang="en-US" dirty="0"/>
              <a:t>南京市宁燕外来工子弟小学</a:t>
            </a:r>
          </a:p>
          <a:p>
            <a:r>
              <a:rPr lang="zh-CN" altLang="en-US" dirty="0"/>
              <a:t>南京市栖霞区化纤厂小学</a:t>
            </a:r>
          </a:p>
          <a:p>
            <a:r>
              <a:rPr lang="zh-CN" altLang="en-US" dirty="0"/>
              <a:t>南京市紫金小学</a:t>
            </a:r>
          </a:p>
          <a:p>
            <a:r>
              <a:rPr lang="zh-CN" altLang="en-US" dirty="0"/>
              <a:t>南师附中丁家庄初级中学</a:t>
            </a:r>
          </a:p>
          <a:p>
            <a:r>
              <a:rPr lang="zh-CN" altLang="en-US" dirty="0"/>
              <a:t>栖霞实小尧佳路校区</a:t>
            </a:r>
          </a:p>
          <a:p>
            <a:r>
              <a:rPr lang="zh-CN" altLang="en-US" dirty="0"/>
              <a:t>栖霞幼儿园东阳分园</a:t>
            </a:r>
          </a:p>
          <a:p>
            <a:r>
              <a:rPr lang="zh-CN" altLang="en-US" dirty="0"/>
              <a:t>摄山星城第二小学</a:t>
            </a:r>
          </a:p>
          <a:p>
            <a:r>
              <a:rPr lang="zh-CN" altLang="en-US" dirty="0"/>
              <a:t>熊猫幼儿园颐和家园分园</a:t>
            </a:r>
          </a:p>
          <a:p>
            <a:r>
              <a:rPr lang="zh-CN" altLang="en-US" dirty="0"/>
              <a:t>钟化小学</a:t>
            </a:r>
          </a:p>
          <a:p>
            <a:endParaRPr lang="zh-CN" altLang="en-US" dirty="0"/>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976301135"/>
      </p:ext>
    </p:extLst>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pPr algn="ctr"/>
            <a:endParaRPr lang="en-US" altLang="zh-CN" sz="6000" b="1" dirty="0" smtClean="0">
              <a:solidFill>
                <a:srgbClr val="FF0000"/>
              </a:solidFill>
            </a:endParaRPr>
          </a:p>
          <a:p>
            <a:pPr algn="ctr"/>
            <a:endParaRPr lang="en-US" altLang="zh-CN" sz="6000" b="1">
              <a:solidFill>
                <a:srgbClr val="FF0000"/>
              </a:solidFill>
            </a:endParaRPr>
          </a:p>
          <a:p>
            <a:pPr algn="ctr"/>
            <a:r>
              <a:rPr lang="zh-CN" altLang="en-US" sz="6000" b="1" dirty="0" smtClean="0">
                <a:solidFill>
                  <a:srgbClr val="FF0000"/>
                </a:solidFill>
              </a:rPr>
              <a:t>谢谢大家</a:t>
            </a:r>
            <a:endParaRPr lang="zh-CN" altLang="en-US" sz="6000" b="1" dirty="0">
              <a:solidFill>
                <a:srgbClr val="FF0000"/>
              </a:solidFill>
            </a:endParaRPr>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684109835"/>
      </p:ext>
    </p:extLst>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68188" y="645459"/>
            <a:ext cx="6400800" cy="523220"/>
          </a:xfrm>
          <a:prstGeom prst="rect">
            <a:avLst/>
          </a:prstGeom>
          <a:noFill/>
        </p:spPr>
        <p:txBody>
          <a:bodyPr wrap="square" rtlCol="0">
            <a:spAutoFit/>
          </a:bodyPr>
          <a:lstStyle/>
          <a:p>
            <a:r>
              <a:rPr lang="zh-CN" altLang="en-US" sz="2800" dirty="0" smtClean="0"/>
              <a:t>常见呼吸道传染病防控主要内容：</a:t>
            </a:r>
            <a:endParaRPr lang="zh-CN" altLang="en-US" sz="2800" dirty="0"/>
          </a:p>
        </p:txBody>
      </p:sp>
      <p:sp>
        <p:nvSpPr>
          <p:cNvPr id="3" name="文本框 2"/>
          <p:cNvSpPr txBox="1"/>
          <p:nvPr/>
        </p:nvSpPr>
        <p:spPr>
          <a:xfrm>
            <a:off x="2554940" y="1600200"/>
            <a:ext cx="7019365" cy="1384995"/>
          </a:xfrm>
          <a:prstGeom prst="rect">
            <a:avLst/>
          </a:prstGeom>
          <a:noFill/>
        </p:spPr>
        <p:txBody>
          <a:bodyPr wrap="square" rtlCol="0">
            <a:spAutoFit/>
          </a:bodyPr>
          <a:lstStyle/>
          <a:p>
            <a:r>
              <a:rPr lang="zh-CN" altLang="en-US" sz="2800" dirty="0" smtClean="0"/>
              <a:t>一、流感</a:t>
            </a:r>
            <a:endParaRPr lang="en-US" altLang="zh-CN" sz="2800" dirty="0" smtClean="0"/>
          </a:p>
          <a:p>
            <a:endParaRPr lang="en-US" altLang="zh-CN" sz="2800" dirty="0" smtClean="0"/>
          </a:p>
          <a:p>
            <a:r>
              <a:rPr lang="zh-CN" altLang="en-US" sz="2800" dirty="0" smtClean="0"/>
              <a:t>二、水痘</a:t>
            </a:r>
            <a:endParaRPr lang="zh-CN" altLang="en-US" sz="2800" dirty="0"/>
          </a:p>
        </p:txBody>
      </p:sp>
    </p:spTree>
    <p:extLst>
      <p:ext uri="{BB962C8B-B14F-4D97-AF65-F5344CB8AC3E}">
        <p14:creationId xmlns:p14="http://schemas.microsoft.com/office/powerpoint/2010/main" val="2528029758"/>
      </p:ext>
    </p:extLst>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ctrTitle"/>
          </p:nvPr>
        </p:nvSpPr>
        <p:spPr>
          <a:xfrm>
            <a:off x="3723038" y="2277165"/>
            <a:ext cx="4886835" cy="1332583"/>
          </a:xfrm>
        </p:spPr>
        <p:txBody>
          <a:bodyPr>
            <a:normAutofit/>
          </a:bodyPr>
          <a:lstStyle/>
          <a:p>
            <a:pPr algn="ctr"/>
            <a:r>
              <a:rPr lang="zh-CN" altLang="en-US" sz="5400" dirty="0">
                <a:solidFill>
                  <a:srgbClr val="FF0000"/>
                </a:solidFill>
              </a:rPr>
              <a:t>流行性感冒</a:t>
            </a:r>
          </a:p>
        </p:txBody>
      </p:sp>
    </p:spTree>
    <p:extLst>
      <p:ext uri="{BB962C8B-B14F-4D97-AF65-F5344CB8AC3E}">
        <p14:creationId xmlns:p14="http://schemas.microsoft.com/office/powerpoint/2010/main" val="2850678591"/>
      </p:ext>
    </p:extLst>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3"/>
          <p:cNvSpPr>
            <a:spLocks noGrp="1" noChangeArrowheads="1"/>
          </p:cNvSpPr>
          <p:nvPr>
            <p:ph idx="1"/>
          </p:nvPr>
        </p:nvSpPr>
        <p:spPr>
          <a:xfrm>
            <a:off x="1919536" y="1628801"/>
            <a:ext cx="8218488" cy="4471987"/>
          </a:xfrm>
        </p:spPr>
        <p:txBody>
          <a:bodyPr>
            <a:normAutofit/>
          </a:bodyPr>
          <a:lstStyle/>
          <a:p>
            <a:pPr eaLnBrk="1" hangingPunct="1">
              <a:lnSpc>
                <a:spcPct val="150000"/>
              </a:lnSpc>
              <a:buFont typeface="Wingdings" pitchFamily="2" charset="2"/>
              <a:buNone/>
            </a:pPr>
            <a:r>
              <a:rPr lang="en-US" altLang="zh-CN" dirty="0" smtClean="0"/>
              <a:t>       </a:t>
            </a:r>
            <a:r>
              <a:rPr lang="zh-CN" altLang="en-US" sz="2400" dirty="0"/>
              <a:t>流行性感冒（简称流感）是由流行性感冒病毒（简称流感病毒）引起的急性呼吸道传染病，临床表现为</a:t>
            </a:r>
            <a:r>
              <a:rPr lang="zh-CN" altLang="en-US" sz="2400" dirty="0">
                <a:solidFill>
                  <a:srgbClr val="FF0000"/>
                </a:solidFill>
              </a:rPr>
              <a:t>发热、头痛、肌痛、乏力、鼻炎、咽痛和咳嗽，可有肠胃不适</a:t>
            </a:r>
            <a:r>
              <a:rPr lang="zh-CN" altLang="en-US" sz="2400" dirty="0" smtClean="0"/>
              <a:t>，流感</a:t>
            </a:r>
            <a:r>
              <a:rPr lang="zh-CN" altLang="en-US" sz="2400" dirty="0"/>
              <a:t>能加重潜在的疾病（如心肺疾患）或者引起继发细菌性肺炎或原发流感病毒性肺炎</a:t>
            </a:r>
            <a:r>
              <a:rPr lang="zh-CN" altLang="en-US" sz="2400" dirty="0" smtClean="0"/>
              <a:t>，体质非常虚弱</a:t>
            </a:r>
            <a:r>
              <a:rPr lang="zh-CN" altLang="en-US" sz="2400" dirty="0"/>
              <a:t>者患流感后容易出现严重并发症，病死率较高。 </a:t>
            </a:r>
          </a:p>
        </p:txBody>
      </p:sp>
      <p:sp>
        <p:nvSpPr>
          <p:cNvPr id="4" name="标题 3"/>
          <p:cNvSpPr>
            <a:spLocks noGrp="1"/>
          </p:cNvSpPr>
          <p:nvPr>
            <p:ph type="title"/>
          </p:nvPr>
        </p:nvSpPr>
        <p:spPr/>
        <p:txBody>
          <a:bodyPr/>
          <a:lstStyle/>
          <a:p>
            <a:r>
              <a:rPr lang="zh-CN" altLang="en-US" dirty="0" smtClean="0"/>
              <a:t>流行性感冒简介</a:t>
            </a:r>
            <a:endParaRPr lang="zh-CN" altLang="en-US" dirty="0"/>
          </a:p>
        </p:txBody>
      </p:sp>
    </p:spTree>
    <p:extLst>
      <p:ext uri="{BB962C8B-B14F-4D97-AF65-F5344CB8AC3E}">
        <p14:creationId xmlns:p14="http://schemas.microsoft.com/office/powerpoint/2010/main" val="2981434534"/>
      </p:ext>
    </p:extLst>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3"/>
          <p:cNvSpPr>
            <a:spLocks noGrp="1" noChangeArrowheads="1"/>
          </p:cNvSpPr>
          <p:nvPr>
            <p:ph idx="1"/>
          </p:nvPr>
        </p:nvSpPr>
        <p:spPr>
          <a:xfrm>
            <a:off x="2279576" y="1772816"/>
            <a:ext cx="7920112" cy="4680372"/>
          </a:xfrm>
        </p:spPr>
        <p:txBody>
          <a:bodyPr/>
          <a:lstStyle/>
          <a:p>
            <a:pPr eaLnBrk="1" hangingPunct="1"/>
            <a:r>
              <a:rPr lang="zh-CN" altLang="en-US" sz="3200" dirty="0" smtClean="0">
                <a:latin typeface="+mn-ea"/>
              </a:rPr>
              <a:t>甲型流感病毒抗原易发生变异，曾多次引起世界性大流行。</a:t>
            </a:r>
          </a:p>
          <a:p>
            <a:pPr eaLnBrk="1" hangingPunct="1"/>
            <a:r>
              <a:rPr lang="zh-CN" altLang="en-US" sz="3200" dirty="0" smtClean="0">
                <a:latin typeface="+mn-ea"/>
              </a:rPr>
              <a:t>乙型流感病毒对人类致病性较低，常局部爆发；</a:t>
            </a:r>
          </a:p>
          <a:p>
            <a:pPr eaLnBrk="1" hangingPunct="1"/>
            <a:r>
              <a:rPr lang="zh-CN" altLang="en-US" sz="3200" dirty="0" smtClean="0">
                <a:latin typeface="+mn-ea"/>
              </a:rPr>
              <a:t>丙型流感病毒主要侵犯婴幼儿或只引起人类轻微的上呼吸道感染，很少流行。 </a:t>
            </a:r>
          </a:p>
          <a:p>
            <a:pPr eaLnBrk="1" hangingPunct="1">
              <a:buFont typeface="Wingdings" pitchFamily="2" charset="2"/>
              <a:buNone/>
            </a:pPr>
            <a:endParaRPr lang="zh-CN" altLang="en-US" b="1" dirty="0" smtClean="0">
              <a:latin typeface="黑体" pitchFamily="2" charset="-122"/>
              <a:ea typeface="黑体" pitchFamily="2" charset="-122"/>
            </a:endParaRPr>
          </a:p>
          <a:p>
            <a:pPr eaLnBrk="1" hangingPunct="1"/>
            <a:endParaRPr lang="en-US" altLang="zh-CN" dirty="0" smtClean="0"/>
          </a:p>
        </p:txBody>
      </p:sp>
    </p:spTree>
    <p:extLst>
      <p:ext uri="{BB962C8B-B14F-4D97-AF65-F5344CB8AC3E}">
        <p14:creationId xmlns:p14="http://schemas.microsoft.com/office/powerpoint/2010/main" val="1678214366"/>
      </p:ext>
    </p:extLst>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标题 1"/>
          <p:cNvSpPr>
            <a:spLocks noGrp="1"/>
          </p:cNvSpPr>
          <p:nvPr>
            <p:ph type="title" idx="4294967295"/>
          </p:nvPr>
        </p:nvSpPr>
        <p:spPr>
          <a:xfrm>
            <a:off x="1981200" y="457200"/>
            <a:ext cx="8686800" cy="838200"/>
          </a:xfrm>
        </p:spPr>
        <p:txBody>
          <a:bodyPr/>
          <a:lstStyle/>
          <a:p>
            <a:pPr eaLnBrk="1" hangingPunct="1"/>
            <a:r>
              <a:rPr lang="zh-CN" altLang="en-US">
                <a:solidFill>
                  <a:schemeClr val="accent1"/>
                </a:solidFill>
                <a:ea typeface="微软雅黑" pitchFamily="34" charset="-122"/>
              </a:rPr>
              <a:t>防控措施</a:t>
            </a:r>
          </a:p>
        </p:txBody>
      </p:sp>
      <p:sp>
        <p:nvSpPr>
          <p:cNvPr id="44035" name="Rectangle 5"/>
          <p:cNvSpPr>
            <a:spLocks noGrp="1"/>
          </p:cNvSpPr>
          <p:nvPr>
            <p:ph type="body" idx="4294967295"/>
          </p:nvPr>
        </p:nvSpPr>
        <p:spPr>
          <a:xfrm>
            <a:off x="1524001" y="1628776"/>
            <a:ext cx="5688013" cy="3724275"/>
          </a:xfrm>
        </p:spPr>
        <p:txBody>
          <a:bodyPr/>
          <a:lstStyle/>
          <a:p>
            <a:pPr marL="273050" indent="-273050"/>
            <a:r>
              <a:rPr lang="zh-CN" altLang="en-US" b="1" dirty="0" smtClean="0">
                <a:ea typeface="楷体_GB2312" pitchFamily="49" charset="-122"/>
              </a:rPr>
              <a:t>注意个人卫生</a:t>
            </a:r>
          </a:p>
          <a:p>
            <a:pPr marL="639763" lvl="1" indent="-273050"/>
            <a:r>
              <a:rPr lang="zh-CN" altLang="en-US" b="1" dirty="0">
                <a:ea typeface="楷体_GB2312" pitchFamily="49" charset="-122"/>
              </a:rPr>
              <a:t>勤洗手</a:t>
            </a:r>
          </a:p>
          <a:p>
            <a:pPr marL="639763" lvl="1" indent="-273050"/>
            <a:r>
              <a:rPr lang="zh-CN" altLang="en-US" b="1" dirty="0">
                <a:ea typeface="楷体_GB2312" pitchFamily="49" charset="-122"/>
              </a:rPr>
              <a:t>打喷嚏或咳嗽时掩住口鼻</a:t>
            </a:r>
          </a:p>
          <a:p>
            <a:pPr marL="273050" indent="-273050"/>
            <a:r>
              <a:rPr lang="zh-CN" altLang="en-US" b="1" dirty="0" smtClean="0">
                <a:ea typeface="楷体_GB2312" pitchFamily="49" charset="-122"/>
              </a:rPr>
              <a:t>接种流感疫苗</a:t>
            </a:r>
          </a:p>
          <a:p>
            <a:pPr marL="273050" indent="-273050"/>
            <a:r>
              <a:rPr lang="zh-CN" altLang="en-US" b="1" dirty="0" smtClean="0">
                <a:ea typeface="楷体_GB2312" pitchFamily="49" charset="-122"/>
              </a:rPr>
              <a:t>出现流感样症状时，应尽早回家休息，待康复后再上学或上班</a:t>
            </a:r>
          </a:p>
        </p:txBody>
      </p:sp>
      <p:grpSp>
        <p:nvGrpSpPr>
          <p:cNvPr id="2" name="Group 11"/>
          <p:cNvGrpSpPr>
            <a:grpSpLocks/>
          </p:cNvGrpSpPr>
          <p:nvPr/>
        </p:nvGrpSpPr>
        <p:grpSpPr bwMode="auto">
          <a:xfrm>
            <a:off x="8855076" y="1700213"/>
            <a:ext cx="1812925" cy="1897062"/>
            <a:chOff x="3833" y="527"/>
            <a:chExt cx="1142" cy="1195"/>
          </a:xfrm>
        </p:grpSpPr>
        <p:pic>
          <p:nvPicPr>
            <p:cNvPr id="44048" name="Picture 9" descr="j0371340[1]"/>
            <p:cNvPicPr>
              <a:picLocks noChangeAspect="1" noChangeArrowheads="1"/>
            </p:cNvPicPr>
            <p:nvPr/>
          </p:nvPicPr>
          <p:blipFill>
            <a:blip r:embed="rId3" cstate="print"/>
            <a:srcRect/>
            <a:stretch>
              <a:fillRect/>
            </a:stretch>
          </p:blipFill>
          <p:spPr bwMode="auto">
            <a:xfrm>
              <a:off x="3833" y="527"/>
              <a:ext cx="1142" cy="919"/>
            </a:xfrm>
            <a:prstGeom prst="rect">
              <a:avLst/>
            </a:prstGeom>
            <a:noFill/>
            <a:ln w="9525">
              <a:noFill/>
              <a:miter lim="800000"/>
              <a:headEnd/>
              <a:tailEnd/>
            </a:ln>
          </p:spPr>
        </p:pic>
        <p:sp>
          <p:nvSpPr>
            <p:cNvPr id="44049" name="Text Box 10"/>
            <p:cNvSpPr txBox="1">
              <a:spLocks noChangeArrowheads="1"/>
            </p:cNvSpPr>
            <p:nvPr/>
          </p:nvSpPr>
          <p:spPr bwMode="auto">
            <a:xfrm>
              <a:off x="4014" y="1434"/>
              <a:ext cx="726" cy="288"/>
            </a:xfrm>
            <a:prstGeom prst="rect">
              <a:avLst/>
            </a:prstGeom>
            <a:noFill/>
            <a:ln w="9525">
              <a:noFill/>
              <a:miter lim="800000"/>
              <a:headEnd/>
              <a:tailEnd/>
            </a:ln>
          </p:spPr>
          <p:txBody>
            <a:bodyPr>
              <a:spAutoFit/>
            </a:bodyPr>
            <a:lstStyle/>
            <a:p>
              <a:pPr>
                <a:spcBef>
                  <a:spcPct val="50000"/>
                </a:spcBef>
              </a:pPr>
              <a:r>
                <a:rPr lang="zh-CN" altLang="en-US" sz="2400" b="1">
                  <a:ea typeface="微软雅黑" pitchFamily="34" charset="-122"/>
                </a:rPr>
                <a:t>勤洗手</a:t>
              </a:r>
            </a:p>
          </p:txBody>
        </p:sp>
      </p:grpSp>
      <p:grpSp>
        <p:nvGrpSpPr>
          <p:cNvPr id="3" name="Group 14"/>
          <p:cNvGrpSpPr>
            <a:grpSpLocks/>
          </p:cNvGrpSpPr>
          <p:nvPr/>
        </p:nvGrpSpPr>
        <p:grpSpPr bwMode="auto">
          <a:xfrm>
            <a:off x="8328249" y="4077073"/>
            <a:ext cx="1565275" cy="2257425"/>
            <a:chOff x="4150" y="1842"/>
            <a:chExt cx="986" cy="1422"/>
          </a:xfrm>
        </p:grpSpPr>
        <p:pic>
          <p:nvPicPr>
            <p:cNvPr id="44046" name="Picture 12" descr="j0404257[1]"/>
            <p:cNvPicPr>
              <a:picLocks noChangeAspect="1" noChangeArrowheads="1"/>
            </p:cNvPicPr>
            <p:nvPr/>
          </p:nvPicPr>
          <p:blipFill>
            <a:blip r:embed="rId4" cstate="print"/>
            <a:srcRect/>
            <a:stretch>
              <a:fillRect/>
            </a:stretch>
          </p:blipFill>
          <p:spPr bwMode="auto">
            <a:xfrm>
              <a:off x="4150" y="1842"/>
              <a:ext cx="986" cy="1146"/>
            </a:xfrm>
            <a:prstGeom prst="rect">
              <a:avLst/>
            </a:prstGeom>
            <a:noFill/>
            <a:ln w="9525">
              <a:noFill/>
              <a:miter lim="800000"/>
              <a:headEnd/>
              <a:tailEnd/>
            </a:ln>
          </p:spPr>
        </p:pic>
        <p:sp>
          <p:nvSpPr>
            <p:cNvPr id="44047" name="Text Box 13"/>
            <p:cNvSpPr txBox="1">
              <a:spLocks noChangeArrowheads="1"/>
            </p:cNvSpPr>
            <p:nvPr/>
          </p:nvSpPr>
          <p:spPr bwMode="auto">
            <a:xfrm>
              <a:off x="4150" y="2976"/>
              <a:ext cx="907" cy="288"/>
            </a:xfrm>
            <a:prstGeom prst="rect">
              <a:avLst/>
            </a:prstGeom>
            <a:noFill/>
            <a:ln w="9525">
              <a:noFill/>
              <a:miter lim="800000"/>
              <a:headEnd/>
              <a:tailEnd/>
            </a:ln>
          </p:spPr>
          <p:txBody>
            <a:bodyPr>
              <a:spAutoFit/>
            </a:bodyPr>
            <a:lstStyle/>
            <a:p>
              <a:pPr>
                <a:spcBef>
                  <a:spcPct val="50000"/>
                </a:spcBef>
              </a:pPr>
              <a:r>
                <a:rPr lang="zh-CN" altLang="en-US" sz="2400" b="1">
                  <a:ea typeface="微软雅黑" pitchFamily="34" charset="-122"/>
                </a:rPr>
                <a:t>接种疫苗</a:t>
              </a:r>
            </a:p>
          </p:txBody>
        </p:sp>
      </p:grpSp>
      <p:grpSp>
        <p:nvGrpSpPr>
          <p:cNvPr id="4" name="Group 20"/>
          <p:cNvGrpSpPr>
            <a:grpSpLocks/>
          </p:cNvGrpSpPr>
          <p:nvPr/>
        </p:nvGrpSpPr>
        <p:grpSpPr bwMode="auto">
          <a:xfrm>
            <a:off x="5951985" y="4725145"/>
            <a:ext cx="1825625" cy="1970087"/>
            <a:chOff x="3651" y="2931"/>
            <a:chExt cx="1150" cy="1241"/>
          </a:xfrm>
        </p:grpSpPr>
        <p:pic>
          <p:nvPicPr>
            <p:cNvPr id="44044" name="Picture 16" descr="j0404247[1]"/>
            <p:cNvPicPr>
              <a:picLocks noChangeAspect="1" noChangeArrowheads="1"/>
            </p:cNvPicPr>
            <p:nvPr/>
          </p:nvPicPr>
          <p:blipFill>
            <a:blip r:embed="rId5" cstate="print"/>
            <a:srcRect/>
            <a:stretch>
              <a:fillRect/>
            </a:stretch>
          </p:blipFill>
          <p:spPr bwMode="auto">
            <a:xfrm>
              <a:off x="3651" y="2931"/>
              <a:ext cx="1150" cy="954"/>
            </a:xfrm>
            <a:prstGeom prst="rect">
              <a:avLst/>
            </a:prstGeom>
            <a:noFill/>
            <a:ln w="9525">
              <a:noFill/>
              <a:miter lim="800000"/>
              <a:headEnd/>
              <a:tailEnd/>
            </a:ln>
          </p:spPr>
        </p:pic>
        <p:sp>
          <p:nvSpPr>
            <p:cNvPr id="44045" name="Text Box 19"/>
            <p:cNvSpPr txBox="1">
              <a:spLocks noChangeArrowheads="1"/>
            </p:cNvSpPr>
            <p:nvPr/>
          </p:nvSpPr>
          <p:spPr bwMode="auto">
            <a:xfrm>
              <a:off x="3742" y="3884"/>
              <a:ext cx="907" cy="288"/>
            </a:xfrm>
            <a:prstGeom prst="rect">
              <a:avLst/>
            </a:prstGeom>
            <a:noFill/>
            <a:ln w="9525">
              <a:noFill/>
              <a:miter lim="800000"/>
              <a:headEnd/>
              <a:tailEnd/>
            </a:ln>
          </p:spPr>
          <p:txBody>
            <a:bodyPr>
              <a:spAutoFit/>
            </a:bodyPr>
            <a:lstStyle/>
            <a:p>
              <a:pPr>
                <a:spcBef>
                  <a:spcPct val="50000"/>
                </a:spcBef>
              </a:pPr>
              <a:r>
                <a:rPr lang="zh-CN" altLang="en-US" sz="2400" b="1">
                  <a:ea typeface="微软雅黑" pitchFamily="34" charset="-122"/>
                </a:rPr>
                <a:t>在家休息</a:t>
              </a:r>
            </a:p>
          </p:txBody>
        </p:sp>
      </p:grpSp>
      <p:pic>
        <p:nvPicPr>
          <p:cNvPr id="44039" name="Picture 26" descr="j0348763[1]"/>
          <p:cNvPicPr>
            <a:picLocks noChangeAspect="1" noChangeArrowheads="1"/>
          </p:cNvPicPr>
          <p:nvPr/>
        </p:nvPicPr>
        <p:blipFill>
          <a:blip r:embed="rId6" cstate="print"/>
          <a:srcRect/>
          <a:stretch>
            <a:fillRect/>
          </a:stretch>
        </p:blipFill>
        <p:spPr bwMode="auto">
          <a:xfrm>
            <a:off x="3792538" y="5489576"/>
            <a:ext cx="862012" cy="1368425"/>
          </a:xfrm>
          <a:prstGeom prst="rect">
            <a:avLst/>
          </a:prstGeom>
          <a:noFill/>
          <a:ln w="9525">
            <a:noFill/>
            <a:miter lim="800000"/>
            <a:headEnd/>
            <a:tailEnd/>
          </a:ln>
        </p:spPr>
      </p:pic>
      <p:grpSp>
        <p:nvGrpSpPr>
          <p:cNvPr id="5" name="Group 29"/>
          <p:cNvGrpSpPr>
            <a:grpSpLocks/>
          </p:cNvGrpSpPr>
          <p:nvPr/>
        </p:nvGrpSpPr>
        <p:grpSpPr bwMode="auto">
          <a:xfrm>
            <a:off x="6960096" y="404665"/>
            <a:ext cx="1530350" cy="2185987"/>
            <a:chOff x="2971" y="300"/>
            <a:chExt cx="964" cy="1377"/>
          </a:xfrm>
        </p:grpSpPr>
        <p:pic>
          <p:nvPicPr>
            <p:cNvPr id="44042" name="Picture 27" descr="j0232730[1]"/>
            <p:cNvPicPr>
              <a:picLocks noChangeAspect="1" noChangeArrowheads="1"/>
            </p:cNvPicPr>
            <p:nvPr/>
          </p:nvPicPr>
          <p:blipFill>
            <a:blip r:embed="rId7" cstate="print"/>
            <a:srcRect/>
            <a:stretch>
              <a:fillRect/>
            </a:stretch>
          </p:blipFill>
          <p:spPr bwMode="auto">
            <a:xfrm>
              <a:off x="3061" y="300"/>
              <a:ext cx="874" cy="1089"/>
            </a:xfrm>
            <a:prstGeom prst="rect">
              <a:avLst/>
            </a:prstGeom>
            <a:noFill/>
            <a:ln w="9525">
              <a:noFill/>
              <a:miter lim="800000"/>
              <a:headEnd/>
              <a:tailEnd/>
            </a:ln>
          </p:spPr>
        </p:pic>
        <p:sp>
          <p:nvSpPr>
            <p:cNvPr id="44043" name="Text Box 28"/>
            <p:cNvSpPr txBox="1">
              <a:spLocks noChangeArrowheads="1"/>
            </p:cNvSpPr>
            <p:nvPr/>
          </p:nvSpPr>
          <p:spPr bwMode="auto">
            <a:xfrm>
              <a:off x="2971" y="1389"/>
              <a:ext cx="726" cy="288"/>
            </a:xfrm>
            <a:prstGeom prst="rect">
              <a:avLst/>
            </a:prstGeom>
            <a:noFill/>
            <a:ln w="9525">
              <a:noFill/>
              <a:miter lim="800000"/>
              <a:headEnd/>
              <a:tailEnd/>
            </a:ln>
          </p:spPr>
          <p:txBody>
            <a:bodyPr>
              <a:spAutoFit/>
            </a:bodyPr>
            <a:lstStyle/>
            <a:p>
              <a:pPr>
                <a:spcBef>
                  <a:spcPct val="50000"/>
                </a:spcBef>
              </a:pPr>
              <a:r>
                <a:rPr lang="zh-CN" altLang="en-US" sz="2400" b="1">
                  <a:ea typeface="微软雅黑" pitchFamily="34" charset="-122"/>
                </a:rPr>
                <a:t>掩口鼻</a:t>
              </a:r>
            </a:p>
          </p:txBody>
        </p:sp>
      </p:grpSp>
      <p:sp>
        <p:nvSpPr>
          <p:cNvPr id="17" name="灯片编号占位符 16"/>
          <p:cNvSpPr txBox="1">
            <a:spLocks noGrp="1"/>
          </p:cNvSpPr>
          <p:nvPr/>
        </p:nvSpPr>
        <p:spPr>
          <a:xfrm>
            <a:off x="9653588" y="5734050"/>
            <a:ext cx="609600" cy="520700"/>
          </a:xfrm>
          <a:prstGeom prst="rect">
            <a:avLst/>
          </a:prstGeom>
          <a:noFill/>
        </p:spPr>
        <p:txBody>
          <a:bodyPr anchor="ctr"/>
          <a:lstStyle/>
          <a:p>
            <a:pPr>
              <a:defRPr/>
            </a:pPr>
            <a:fld id="{2E89DF34-D0AA-4D18-82D6-AFEFE97B93D2}" type="slidenum">
              <a:rPr lang="zh-CN" altLang="en-US" sz="1400" b="1">
                <a:solidFill>
                  <a:srgbClr val="FFFFFF"/>
                </a:solidFill>
              </a:rPr>
              <a:pPr>
                <a:defRPr/>
              </a:pPr>
              <a:t>7</a:t>
            </a:fld>
            <a:endParaRPr lang="zh-CN" altLang="en-US" sz="1400" b="1">
              <a:solidFill>
                <a:srgbClr val="FFFFFF"/>
              </a:solidFill>
            </a:endParaRPr>
          </a:p>
        </p:txBody>
      </p:sp>
    </p:spTree>
    <p:extLst>
      <p:ext uri="{BB962C8B-B14F-4D97-AF65-F5344CB8AC3E}">
        <p14:creationId xmlns:p14="http://schemas.microsoft.com/office/powerpoint/2010/main" val="3378365795"/>
      </p:ext>
    </p:extLst>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999128" y="1305289"/>
            <a:ext cx="8207189" cy="2062103"/>
          </a:xfrm>
          <a:prstGeom prst="rect">
            <a:avLst/>
          </a:prstGeom>
        </p:spPr>
        <p:txBody>
          <a:bodyPr wrap="square">
            <a:spAutoFit/>
          </a:bodyPr>
          <a:lstStyle/>
          <a:p>
            <a:r>
              <a:rPr lang="zh-CN" altLang="en-US" sz="3200" dirty="0">
                <a:solidFill>
                  <a:srgbClr val="FF0000"/>
                </a:solidFill>
              </a:rPr>
              <a:t>流感样病例（</a:t>
            </a:r>
            <a:r>
              <a:rPr lang="en-US" altLang="zh-CN" sz="3200" dirty="0">
                <a:solidFill>
                  <a:srgbClr val="FF0000"/>
                </a:solidFill>
              </a:rPr>
              <a:t>influenza-like illness, ILI</a:t>
            </a:r>
            <a:r>
              <a:rPr lang="zh-CN" altLang="en-US" sz="3200" dirty="0">
                <a:solidFill>
                  <a:srgbClr val="FF0000"/>
                </a:solidFill>
              </a:rPr>
              <a:t>），是指发热（体温大于等于</a:t>
            </a:r>
            <a:r>
              <a:rPr lang="en-US" altLang="zh-CN" sz="3200" dirty="0">
                <a:solidFill>
                  <a:srgbClr val="FF0000"/>
                </a:solidFill>
              </a:rPr>
              <a:t>38℃</a:t>
            </a:r>
            <a:r>
              <a:rPr lang="zh-CN" altLang="en-US" sz="3200" dirty="0">
                <a:solidFill>
                  <a:srgbClr val="FF0000"/>
                </a:solidFill>
              </a:rPr>
              <a:t>），伴咳嗽或咽痛之一者，同时缺乏其他实验室诊断依据</a:t>
            </a:r>
            <a:r>
              <a:rPr lang="zh-CN" altLang="en-US" sz="3200" dirty="0" smtClean="0">
                <a:solidFill>
                  <a:srgbClr val="FF0000"/>
                </a:solidFill>
              </a:rPr>
              <a:t>。</a:t>
            </a:r>
            <a:endParaRPr lang="en-US" altLang="zh-CN" sz="3200" dirty="0" smtClean="0">
              <a:solidFill>
                <a:srgbClr val="FF0000"/>
              </a:solidFill>
            </a:endParaRPr>
          </a:p>
          <a:p>
            <a:endParaRPr lang="zh-CN" altLang="en-US" sz="3200" dirty="0"/>
          </a:p>
        </p:txBody>
      </p:sp>
    </p:spTree>
    <p:extLst>
      <p:ext uri="{BB962C8B-B14F-4D97-AF65-F5344CB8AC3E}">
        <p14:creationId xmlns:p14="http://schemas.microsoft.com/office/powerpoint/2010/main" val="2110003333"/>
      </p:ext>
    </p:extLst>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zh-CN" altLang="en-US" dirty="0" smtClean="0">
                <a:solidFill>
                  <a:schemeClr val="tx1"/>
                </a:solidFill>
              </a:rPr>
              <a:t>病例管理</a:t>
            </a:r>
          </a:p>
        </p:txBody>
      </p:sp>
      <p:sp>
        <p:nvSpPr>
          <p:cNvPr id="23555" name="Rectangle 3"/>
          <p:cNvSpPr>
            <a:spLocks noGrp="1" noChangeArrowheads="1"/>
          </p:cNvSpPr>
          <p:nvPr>
            <p:ph type="body" idx="1"/>
          </p:nvPr>
        </p:nvSpPr>
        <p:spPr>
          <a:xfrm>
            <a:off x="1991544" y="1628801"/>
            <a:ext cx="8136904" cy="4525963"/>
          </a:xfrm>
        </p:spPr>
        <p:txBody>
          <a:bodyPr>
            <a:normAutofit fontScale="92500" lnSpcReduction="20000"/>
          </a:bodyPr>
          <a:lstStyle/>
          <a:p>
            <a:pPr marL="0">
              <a:lnSpc>
                <a:spcPct val="150000"/>
              </a:lnSpc>
              <a:spcBef>
                <a:spcPts val="0"/>
              </a:spcBef>
            </a:pPr>
            <a:r>
              <a:rPr lang="en-US" altLang="zh-CN" sz="2800" dirty="0"/>
              <a:t>1.</a:t>
            </a:r>
            <a:r>
              <a:rPr lang="zh-CN" altLang="en-US" sz="2800" dirty="0"/>
              <a:t>发热（体温≥</a:t>
            </a:r>
            <a:r>
              <a:rPr lang="en-US" altLang="zh-CN" sz="2800" dirty="0"/>
              <a:t>38℃</a:t>
            </a:r>
            <a:r>
              <a:rPr lang="zh-CN" altLang="en-US" sz="2800" dirty="0"/>
              <a:t>），或体温≥</a:t>
            </a:r>
            <a:r>
              <a:rPr lang="en-US" altLang="zh-CN" sz="2800" dirty="0"/>
              <a:t>37.5℃</a:t>
            </a:r>
            <a:r>
              <a:rPr lang="zh-CN" altLang="en-US" sz="2800" dirty="0"/>
              <a:t>伴畏寒、咳嗽头痛、肌肉酸痛者劝其及时就医，根据医嘱采取居家或住院治疗。休息期间避免参加集体活动和进入公共场所。</a:t>
            </a:r>
          </a:p>
          <a:p>
            <a:pPr marL="0">
              <a:lnSpc>
                <a:spcPct val="150000"/>
              </a:lnSpc>
              <a:spcBef>
                <a:spcPts val="0"/>
              </a:spcBef>
            </a:pPr>
            <a:r>
              <a:rPr lang="zh-CN" altLang="en-US" sz="2800" dirty="0"/>
              <a:t>患者</a:t>
            </a:r>
            <a:r>
              <a:rPr lang="zh-CN" altLang="en-US" sz="2800" dirty="0" smtClean="0"/>
              <a:t>所在学校指派</a:t>
            </a:r>
            <a:r>
              <a:rPr lang="zh-CN" altLang="en-US" sz="2800" dirty="0"/>
              <a:t>人员负责追踪记录住院或重症病例的转归情况并报告当地疾病预防控制机构。</a:t>
            </a:r>
          </a:p>
          <a:p>
            <a:pPr marL="0">
              <a:lnSpc>
                <a:spcPct val="150000"/>
              </a:lnSpc>
              <a:spcBef>
                <a:spcPts val="0"/>
              </a:spcBef>
            </a:pPr>
            <a:r>
              <a:rPr lang="en-US" altLang="zh-CN" sz="2800" dirty="0">
                <a:solidFill>
                  <a:srgbClr val="FF0000"/>
                </a:solidFill>
              </a:rPr>
              <a:t>2.</a:t>
            </a:r>
            <a:r>
              <a:rPr lang="zh-CN" altLang="en-US" sz="2800" dirty="0">
                <a:solidFill>
                  <a:srgbClr val="FF0000"/>
                </a:solidFill>
              </a:rPr>
              <a:t>体温恢复正常、其他流感样症状消失</a:t>
            </a:r>
            <a:r>
              <a:rPr lang="en-US" altLang="zh-CN" sz="2800" dirty="0">
                <a:solidFill>
                  <a:srgbClr val="FF0000"/>
                </a:solidFill>
              </a:rPr>
              <a:t>48 </a:t>
            </a:r>
            <a:r>
              <a:rPr lang="zh-CN" altLang="en-US" sz="2800" dirty="0">
                <a:solidFill>
                  <a:srgbClr val="FF0000"/>
                </a:solidFill>
              </a:rPr>
              <a:t>小时后或根据医生建议，患者可正常上课或上班。 </a:t>
            </a:r>
          </a:p>
        </p:txBody>
      </p:sp>
    </p:spTree>
    <p:extLst>
      <p:ext uri="{BB962C8B-B14F-4D97-AF65-F5344CB8AC3E}">
        <p14:creationId xmlns:p14="http://schemas.microsoft.com/office/powerpoint/2010/main" val="2674521427"/>
      </p:ext>
    </p:extLst>
  </p:cSld>
  <p:clrMapOvr>
    <a:masterClrMapping/>
  </p:clrMapOvr>
  <p:transition spd="med">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疾控">
  <a:themeElements>
    <a:clrScheme name="聚合">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聚合">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聚合">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extLst>
    <a:ext uri="{05A4C25C-085E-4340-85A3-A5531E510DB2}">
      <thm15:themeFamily xmlns:thm15="http://schemas.microsoft.com/office/thememl/2012/main" name="1213学校传染病培训.potx" id="{B98BE933-64E0-484F-A33C-06C48E06113A}" vid="{7508E3F3-3E7B-45BB-A5A3-59DA3856A06D}"/>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1213学校传染病培训</Template>
  <TotalTime>206</TotalTime>
  <Words>1380</Words>
  <Application>Microsoft Office PowerPoint</Application>
  <PresentationFormat>宽屏</PresentationFormat>
  <Paragraphs>105</Paragraphs>
  <Slides>25</Slides>
  <Notes>1</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25</vt:i4>
      </vt:variant>
    </vt:vector>
  </HeadingPairs>
  <TitlesOfParts>
    <vt:vector size="37" baseType="lpstr">
      <vt:lpstr>黑体</vt:lpstr>
      <vt:lpstr>楷体_GB2312</vt:lpstr>
      <vt:lpstr>宋体</vt:lpstr>
      <vt:lpstr>微软雅黑</vt:lpstr>
      <vt:lpstr>Arial</vt:lpstr>
      <vt:lpstr>Calibri</vt:lpstr>
      <vt:lpstr>Lucida Sans Unicode</vt:lpstr>
      <vt:lpstr>Verdana</vt:lpstr>
      <vt:lpstr>Wingdings</vt:lpstr>
      <vt:lpstr>Wingdings 2</vt:lpstr>
      <vt:lpstr>Wingdings 3</vt:lpstr>
      <vt:lpstr>疾控</vt:lpstr>
      <vt:lpstr>PowerPoint 演示文稿</vt:lpstr>
      <vt:lpstr>自我介绍</vt:lpstr>
      <vt:lpstr>PowerPoint 演示文稿</vt:lpstr>
      <vt:lpstr>流行性感冒</vt:lpstr>
      <vt:lpstr>流行性感冒简介</vt:lpstr>
      <vt:lpstr>PowerPoint 演示文稿</vt:lpstr>
      <vt:lpstr>防控措施</vt:lpstr>
      <vt:lpstr>PowerPoint 演示文稿</vt:lpstr>
      <vt:lpstr>病例管理</vt:lpstr>
      <vt:lpstr>停课标准</vt:lpstr>
      <vt:lpstr>水痘</vt:lpstr>
      <vt:lpstr>水痘</vt:lpstr>
      <vt:lpstr>流行病学</vt:lpstr>
      <vt:lpstr>停课标准</vt:lpstr>
      <vt:lpstr>PowerPoint 演示文稿</vt:lpstr>
      <vt:lpstr>常见传染病防控措施</vt:lpstr>
      <vt:lpstr>PowerPoint 演示文稿</vt:lpstr>
      <vt:lpstr>PowerPoint 演示文稿</vt:lpstr>
      <vt:lpstr>栖霞区中小学本学期停课情况</vt:lpstr>
      <vt:lpstr>本学期因病缺课上报情况</vt:lpstr>
      <vt:lpstr>9.1日-11.30日因病缺课使用情况一览表</vt:lpstr>
      <vt:lpstr>PowerPoint 演示文稿</vt:lpstr>
      <vt:lpstr>PowerPoint 演示文稿</vt:lpstr>
      <vt:lpstr>PowerPoint 演示文稿</vt:lpstr>
      <vt:lpstr>PowerPoint 演示文稿</vt:lpstr>
    </vt:vector>
  </TitlesOfParts>
  <Company>qxcdc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y y</dc:creator>
  <cp:lastModifiedBy>y y</cp:lastModifiedBy>
  <cp:revision>21</cp:revision>
  <dcterms:created xsi:type="dcterms:W3CDTF">2017-12-12T07:07:59Z</dcterms:created>
  <dcterms:modified xsi:type="dcterms:W3CDTF">2017-12-13T03:12:35Z</dcterms:modified>
</cp:coreProperties>
</file>